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08" r:id="rId2"/>
    <p:sldId id="499" r:id="rId3"/>
    <p:sldId id="500" r:id="rId4"/>
    <p:sldId id="501" r:id="rId5"/>
    <p:sldId id="502" r:id="rId6"/>
    <p:sldId id="503" r:id="rId7"/>
    <p:sldId id="505" r:id="rId8"/>
    <p:sldId id="506" r:id="rId9"/>
    <p:sldId id="504" r:id="rId10"/>
    <p:sldId id="521" r:id="rId11"/>
    <p:sldId id="507" r:id="rId12"/>
    <p:sldId id="508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8" r:id="rId22"/>
    <p:sldId id="519" r:id="rId23"/>
    <p:sldId id="509" r:id="rId24"/>
    <p:sldId id="520" r:id="rId25"/>
    <p:sldId id="498" r:id="rId2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FCF"/>
    <a:srgbClr val="FF66FF"/>
    <a:srgbClr val="FF0080"/>
    <a:srgbClr val="0000FF"/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77" autoAdjust="0"/>
    <p:restoredTop sz="82423" autoAdjust="0"/>
  </p:normalViewPr>
  <p:slideViewPr>
    <p:cSldViewPr snapToGrid="0" snapToObjects="1">
      <p:cViewPr varScale="1">
        <p:scale>
          <a:sx n="107" d="100"/>
          <a:sy n="107" d="100"/>
        </p:scale>
        <p:origin x="22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4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C8CF4-276F-0541-B68E-BB0DF286C7BF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C73F1-F9C1-DE45-9CAB-EEA2493D3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389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B4E81-6311-5D40-BC21-F5FD1D866139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148AD-7C93-5045-B6A1-0133E98DA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860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7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823"/>
            <a:ext cx="9144000" cy="24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0158"/>
            <a:ext cx="777240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964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직사각형 9"/>
          <p:cNvSpPr/>
          <p:nvPr userDrawn="1"/>
        </p:nvSpPr>
        <p:spPr>
          <a:xfrm>
            <a:off x="216000" y="836207"/>
            <a:ext cx="8712000" cy="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1413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61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22867"/>
            <a:ext cx="4343400" cy="53932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2868"/>
            <a:ext cx="4318000" cy="53932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직사각형 9"/>
          <p:cNvSpPr/>
          <p:nvPr userDrawn="1"/>
        </p:nvSpPr>
        <p:spPr>
          <a:xfrm>
            <a:off x="216000" y="827740"/>
            <a:ext cx="8712000" cy="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1413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04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5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7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6"/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3239"/>
          <a:stretch/>
        </p:blipFill>
        <p:spPr>
          <a:xfrm>
            <a:off x="0" y="6356349"/>
            <a:ext cx="9180000" cy="51561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2171"/>
            <a:ext cx="8813800" cy="809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97468"/>
            <a:ext cx="8813800" cy="5458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32552"/>
            <a:ext cx="3979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F7B82-E077-C343-B58A-DF238AFF07F3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081735272"/>
              </p:ext>
            </p:extLst>
          </p:nvPr>
        </p:nvGraphicFramePr>
        <p:xfrm>
          <a:off x="8219306" y="6415620"/>
          <a:ext cx="86201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" name="Image" r:id="rId9" imgW="862560" imgH="420480" progId="Photoshop.Image.13">
                  <p:embed/>
                </p:oleObj>
              </mc:Choice>
              <mc:Fallback>
                <p:oleObj name="Image" r:id="rId9" imgW="862560" imgH="42048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19306" y="6415620"/>
                        <a:ext cx="862013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119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n-ea"/>
          <a:ea typeface="+mn-ea"/>
          <a:cs typeface="나눔손글씨 펜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70000"/>
        <a:buFont typeface="Wingdings" charset="2"/>
        <a:buChar char=""/>
        <a:defRPr sz="3200" kern="1200">
          <a:solidFill>
            <a:schemeClr val="tx1"/>
          </a:solidFill>
          <a:latin typeface="+mn-ea"/>
          <a:ea typeface="+mn-ea"/>
          <a:cs typeface="나눔손글씨 펜"/>
        </a:defRPr>
      </a:lvl1pPr>
      <a:lvl2pPr marL="742950" indent="-285750" algn="l" defTabSz="457200" rtl="0" eaLnBrk="1" latinLnBrk="0" hangingPunct="1">
        <a:spcBef>
          <a:spcPct val="20000"/>
        </a:spcBef>
        <a:buSzPct val="70000"/>
        <a:buFont typeface="Arial"/>
        <a:buChar char="▹"/>
        <a:defRPr sz="2800" kern="1200">
          <a:solidFill>
            <a:schemeClr val="tx1"/>
          </a:solidFill>
          <a:latin typeface="+mn-ea"/>
          <a:ea typeface="+mn-ea"/>
          <a:cs typeface="나눔손글씨 펜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ea"/>
          <a:ea typeface="+mn-ea"/>
          <a:cs typeface="나눔손글씨 펜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ea"/>
          <a:ea typeface="+mn-ea"/>
          <a:cs typeface="나눔손글씨 펜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ea"/>
          <a:ea typeface="+mn-ea"/>
          <a:cs typeface="나눔손글씨 펜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yssec.kaist.ac.kr/~yongdaek" TargetMode="External"/><Relationship Id="rId2" Type="http://schemas.openxmlformats.org/officeDocument/2006/relationships/hyperlink" Target="mailto:yongdaek@kaist.ac.k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witter.com/yongdaek" TargetMode="External"/><Relationship Id="rId4" Type="http://schemas.openxmlformats.org/officeDocument/2006/relationships/hyperlink" Target="http://www.facebook.com/y0ngdae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How to write top conference papers in security?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0768" y="3815992"/>
            <a:ext cx="9020551" cy="2479180"/>
          </a:xfrm>
        </p:spPr>
        <p:txBody>
          <a:bodyPr>
            <a:normAutofit/>
          </a:bodyPr>
          <a:lstStyle/>
          <a:p>
            <a:r>
              <a:rPr lang="en-US" sz="4400" dirty="0" err="1"/>
              <a:t>Yongdae</a:t>
            </a:r>
            <a:r>
              <a:rPr lang="en-US" sz="4400" dirty="0"/>
              <a:t> Kim</a:t>
            </a:r>
          </a:p>
        </p:txBody>
      </p:sp>
    </p:spTree>
    <p:extLst>
      <p:ext uri="{BB962C8B-B14F-4D97-AF65-F5344CB8AC3E}">
        <p14:creationId xmlns:p14="http://schemas.microsoft.com/office/powerpoint/2010/main" val="2286146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문제 먼저 혹은 답 먼저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당연히 문제로 부터 </a:t>
            </a:r>
            <a:r>
              <a:rPr lang="en-US" altLang="ko-KR" sz="2800" dirty="0"/>
              <a:t>Motivate</a:t>
            </a:r>
            <a:r>
              <a:rPr lang="ko-KR" altLang="en-US" sz="2800" dirty="0"/>
              <a:t>되어 새로운 해결책을 찾는 것이 휠씬 더 논문을 쓰기 쉽다</a:t>
            </a:r>
            <a:r>
              <a:rPr lang="en-US" altLang="ko-KR" sz="2800" dirty="0"/>
              <a:t>.</a:t>
            </a:r>
            <a:r>
              <a:rPr lang="ko-KR" altLang="en-US" sz="2800" dirty="0"/>
              <a:t> </a:t>
            </a:r>
            <a:endParaRPr lang="en-US" altLang="ko-KR" sz="2800" dirty="0"/>
          </a:p>
          <a:p>
            <a:r>
              <a:rPr lang="ko-KR" altLang="en-US" sz="2800" dirty="0"/>
              <a:t>그렇지만 </a:t>
            </a:r>
            <a:r>
              <a:rPr lang="en-US" altLang="ko-KR" sz="2800" dirty="0"/>
              <a:t>1)</a:t>
            </a:r>
            <a:r>
              <a:rPr lang="ko-KR" altLang="en-US" sz="2800" dirty="0"/>
              <a:t> 어떨 때는 문제로 부터 답을 찾았는데</a:t>
            </a:r>
            <a:r>
              <a:rPr lang="en-US" altLang="ko-KR" sz="2800" dirty="0"/>
              <a:t>,</a:t>
            </a:r>
            <a:r>
              <a:rPr lang="ko-KR" altLang="en-US" sz="2800" dirty="0"/>
              <a:t> 그 답이 원래 문제를 풀지 않거나 혹은 </a:t>
            </a:r>
            <a:r>
              <a:rPr lang="en-US" altLang="ko-KR" sz="2800" dirty="0"/>
              <a:t>2)</a:t>
            </a:r>
            <a:r>
              <a:rPr lang="ko-KR" altLang="en-US" sz="2800" dirty="0"/>
              <a:t> 답을 구해 놓고 문제를 찾는 경우가 존재</a:t>
            </a:r>
            <a:endParaRPr lang="en-US" altLang="ko-KR" sz="2800" dirty="0"/>
          </a:p>
          <a:p>
            <a:pPr lvl="1"/>
            <a:r>
              <a:rPr lang="en-US" sz="2400" dirty="0"/>
              <a:t>1</a:t>
            </a:r>
            <a:r>
              <a:rPr lang="ko-KR" altLang="en-US" sz="2400" dirty="0"/>
              <a:t>번의 경우 제</a:t>
            </a:r>
            <a:r>
              <a:rPr lang="en-US" altLang="ko-KR" sz="2400" dirty="0"/>
              <a:t>3</a:t>
            </a:r>
            <a:r>
              <a:rPr lang="ko-KR" altLang="en-US" sz="2400" dirty="0"/>
              <a:t>자의 눈으로 정확하게 판단하는 것이 중요</a:t>
            </a:r>
            <a:r>
              <a:rPr lang="en-US" altLang="ko-KR" sz="2400" dirty="0"/>
              <a:t>.</a:t>
            </a:r>
            <a:r>
              <a:rPr lang="ko-KR" altLang="en-US" sz="2400" dirty="0"/>
              <a:t> 터널뷰에 빠지지 말자</a:t>
            </a:r>
            <a:r>
              <a:rPr lang="en-US" altLang="ko-KR" sz="2400" dirty="0"/>
              <a:t>.</a:t>
            </a:r>
            <a:r>
              <a:rPr lang="ko-KR" altLang="en-US" sz="2400" dirty="0"/>
              <a:t> 정말 맞다고 생각이 되면 제</a:t>
            </a:r>
            <a:r>
              <a:rPr lang="en-US" altLang="ko-KR" sz="2400" dirty="0"/>
              <a:t>3</a:t>
            </a:r>
            <a:r>
              <a:rPr lang="ko-KR" altLang="en-US" sz="2400" dirty="0"/>
              <a:t>자의 눈에서 열심히 설득</a:t>
            </a:r>
            <a:endParaRPr lang="en-US" altLang="ko-KR" sz="2400" dirty="0"/>
          </a:p>
          <a:p>
            <a:pPr lvl="1"/>
            <a:r>
              <a:rPr lang="en-US" altLang="ko-KR" sz="2400" dirty="0"/>
              <a:t>1</a:t>
            </a:r>
            <a:r>
              <a:rPr lang="ko-KR" altLang="en-US" sz="2400" dirty="0"/>
              <a:t>번의 경우</a:t>
            </a:r>
            <a:r>
              <a:rPr lang="en-US" altLang="ko-KR" sz="2400" dirty="0"/>
              <a:t>,</a:t>
            </a:r>
            <a:r>
              <a:rPr lang="ko-KR" altLang="en-US" sz="2400" dirty="0"/>
              <a:t> 문제가 틀리거나</a:t>
            </a:r>
            <a:r>
              <a:rPr lang="en-US" altLang="ko-KR" sz="2400" dirty="0"/>
              <a:t>,</a:t>
            </a:r>
            <a:r>
              <a:rPr lang="ko-KR" altLang="en-US" sz="2400" dirty="0"/>
              <a:t> 혹은 </a:t>
            </a:r>
            <a:r>
              <a:rPr lang="en-US" altLang="ko-KR" sz="2400" dirty="0"/>
              <a:t>2</a:t>
            </a:r>
            <a:r>
              <a:rPr lang="ko-KR" altLang="en-US" sz="2400" dirty="0"/>
              <a:t>번의 경우</a:t>
            </a:r>
            <a:r>
              <a:rPr lang="en-US" altLang="ko-KR" sz="2400" dirty="0"/>
              <a:t>,</a:t>
            </a:r>
            <a:r>
              <a:rPr lang="ko-KR" altLang="en-US" sz="2400" dirty="0"/>
              <a:t> 창의적인 생각을 가지고 새로운 문제를 찾기</a:t>
            </a:r>
            <a:r>
              <a:rPr lang="en-US" altLang="ko-KR" sz="2400" dirty="0"/>
              <a:t>.</a:t>
            </a:r>
            <a:r>
              <a:rPr lang="ko-KR" altLang="en-US" sz="2400" dirty="0"/>
              <a:t> 문제의 도메인이 바뀔 수도 있다</a:t>
            </a:r>
            <a:r>
              <a:rPr lang="en-US" altLang="ko-KR" sz="2400" dirty="0"/>
              <a:t>.</a:t>
            </a:r>
          </a:p>
          <a:p>
            <a:pPr lvl="1"/>
            <a:r>
              <a:rPr lang="ko-KR" altLang="en-US" sz="2400" dirty="0"/>
              <a:t>이 경우 </a:t>
            </a:r>
            <a:r>
              <a:rPr lang="en-US" altLang="ko-KR" sz="2400" dirty="0"/>
              <a:t>Evaluation</a:t>
            </a:r>
            <a:r>
              <a:rPr lang="ko-KR" altLang="en-US" sz="2400" dirty="0"/>
              <a:t>이 추가로 필요한 경우도 있음 </a:t>
            </a:r>
            <a:endParaRPr lang="en-US" altLang="ko-KR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69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 </a:t>
            </a:r>
            <a:r>
              <a:rPr lang="ko-KR" altLang="en-US" dirty="0"/>
              <a:t>찾기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앞에서 이야기한 모든 것 </a:t>
            </a:r>
            <a:r>
              <a:rPr lang="en-US" altLang="ko-KR" sz="2800" dirty="0"/>
              <a:t>+</a:t>
            </a:r>
          </a:p>
          <a:p>
            <a:pPr lvl="1"/>
            <a:r>
              <a:rPr lang="ko-KR" altLang="en-US" sz="2400" dirty="0"/>
              <a:t>뉴스를 </a:t>
            </a:r>
            <a:r>
              <a:rPr lang="en-US" altLang="ko-KR" sz="2400" dirty="0"/>
              <a:t>follow </a:t>
            </a:r>
            <a:r>
              <a:rPr lang="ko-KR" altLang="en-US" sz="2400" dirty="0"/>
              <a:t>하기 </a:t>
            </a:r>
            <a:endParaRPr lang="en-US" altLang="ko-KR" sz="2400" dirty="0"/>
          </a:p>
          <a:p>
            <a:pPr lvl="1"/>
            <a:r>
              <a:rPr lang="ko-KR" altLang="en-US" sz="2400" dirty="0"/>
              <a:t>다른 분야의 논문들 최소한 제목은 훑어보기 </a:t>
            </a:r>
            <a:endParaRPr lang="en-US" altLang="ko-KR" sz="2400" dirty="0"/>
          </a:p>
          <a:p>
            <a:pPr lvl="1"/>
            <a:r>
              <a:rPr lang="en-US" sz="2400" dirty="0" err="1"/>
              <a:t>Blackhat</a:t>
            </a:r>
            <a:r>
              <a:rPr lang="en-US" sz="2400" dirty="0"/>
              <a:t>, </a:t>
            </a:r>
            <a:r>
              <a:rPr lang="en-US" sz="2400" dirty="0" err="1"/>
              <a:t>Defcon</a:t>
            </a:r>
            <a:r>
              <a:rPr lang="en-US" sz="2400" dirty="0"/>
              <a:t> </a:t>
            </a:r>
            <a:r>
              <a:rPr lang="ko-KR" altLang="en-US" sz="2400" dirty="0"/>
              <a:t>등 해킹 컨퍼런스 발표 </a:t>
            </a:r>
            <a:r>
              <a:rPr lang="en-US" altLang="ko-KR" sz="2400" dirty="0"/>
              <a:t>follow up</a:t>
            </a:r>
          </a:p>
          <a:p>
            <a:r>
              <a:rPr lang="ko-KR" altLang="en-US" sz="2800" dirty="0"/>
              <a:t>대상이 선정되고 나면 시스템에 대한 정확한 이해 </a:t>
            </a:r>
            <a:endParaRPr lang="en-US" altLang="ko-KR" sz="2800" dirty="0"/>
          </a:p>
          <a:p>
            <a:r>
              <a:rPr lang="ko-KR" altLang="en-US" sz="2800" dirty="0"/>
              <a:t>모든 </a:t>
            </a:r>
            <a:r>
              <a:rPr lang="en-US" altLang="ko-KR" sz="2800" dirty="0"/>
              <a:t>attack vector</a:t>
            </a:r>
            <a:r>
              <a:rPr lang="ko-KR" altLang="en-US" sz="2800" dirty="0"/>
              <a:t>에 대한 고민</a:t>
            </a:r>
            <a:endParaRPr lang="en-US" altLang="ko-KR" sz="2800" dirty="0"/>
          </a:p>
          <a:p>
            <a:pPr lvl="1"/>
            <a:r>
              <a:rPr lang="ko-KR" altLang="en-US" sz="2400" dirty="0"/>
              <a:t>드론 공격 벡터</a:t>
            </a:r>
            <a:r>
              <a:rPr lang="en-US" altLang="ko-KR" sz="2400" dirty="0"/>
              <a:t>:</a:t>
            </a:r>
            <a:r>
              <a:rPr lang="ko-KR" altLang="en-US" sz="2400" dirty="0"/>
              <a:t> </a:t>
            </a:r>
            <a:r>
              <a:rPr lang="en-US" altLang="ko-KR" sz="2400" dirty="0"/>
              <a:t>GPS, </a:t>
            </a:r>
            <a:r>
              <a:rPr lang="ko-KR" altLang="en-US" sz="2400" dirty="0"/>
              <a:t>센서</a:t>
            </a:r>
            <a:r>
              <a:rPr lang="en-US" altLang="ko-KR" sz="2400" dirty="0"/>
              <a:t>, Telematics, </a:t>
            </a:r>
            <a:r>
              <a:rPr lang="ko-KR" altLang="en-US" sz="2400" dirty="0"/>
              <a:t>소프트웨어</a:t>
            </a:r>
            <a:r>
              <a:rPr lang="en-US" altLang="ko-KR" sz="2400" dirty="0"/>
              <a:t>, </a:t>
            </a:r>
            <a:r>
              <a:rPr lang="ko-KR" altLang="en-US" sz="2400" dirty="0"/>
              <a:t>펌웨어 업데이트</a:t>
            </a:r>
            <a:r>
              <a:rPr lang="en-US" altLang="ko-KR" sz="2400" dirty="0"/>
              <a:t>,</a:t>
            </a:r>
            <a:r>
              <a:rPr lang="ko-KR" altLang="en-US" sz="2400" dirty="0"/>
              <a:t> </a:t>
            </a:r>
            <a:r>
              <a:rPr lang="en-US" altLang="ko-KR" sz="2400" dirty="0"/>
              <a:t>OS, Fail Safe</a:t>
            </a:r>
          </a:p>
          <a:p>
            <a:r>
              <a:rPr lang="ko-KR" altLang="en-US" sz="2800" dirty="0"/>
              <a:t>어떻게 새로움을 만들까에 대한 고민</a:t>
            </a:r>
            <a:endParaRPr lang="en-US" altLang="ko-KR" sz="2800" dirty="0"/>
          </a:p>
          <a:p>
            <a:pPr lvl="1"/>
            <a:r>
              <a:rPr lang="en-US" sz="2400" dirty="0"/>
              <a:t>Related Work,</a:t>
            </a:r>
            <a:r>
              <a:rPr lang="ko-KR" altLang="en-US" sz="2400" dirty="0"/>
              <a:t> 연구 방법</a:t>
            </a:r>
            <a:r>
              <a:rPr lang="en-US" altLang="ko-KR" sz="2400" dirty="0"/>
              <a:t>,</a:t>
            </a:r>
            <a:r>
              <a:rPr lang="ko-KR" altLang="en-US" sz="2400" dirty="0"/>
              <a:t> 결과 </a:t>
            </a:r>
            <a:r>
              <a:rPr lang="en-US" altLang="ko-KR" sz="2400" dirty="0"/>
              <a:t>improve, </a:t>
            </a:r>
            <a:r>
              <a:rPr lang="is-IS" altLang="ko-KR" sz="2400" dirty="0"/>
              <a:t>…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7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논문 구성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자신이 쓰고 싶은 논문의 내용과 가장 비슷한 논문을 선정해서 </a:t>
            </a:r>
            <a:r>
              <a:rPr lang="en-US" altLang="ko-KR" dirty="0"/>
              <a:t>Organization </a:t>
            </a:r>
            <a:r>
              <a:rPr lang="ko-KR" altLang="en-US" dirty="0"/>
              <a:t>잡기 </a:t>
            </a:r>
            <a:endParaRPr lang="en-US" altLang="ko-KR" dirty="0"/>
          </a:p>
          <a:p>
            <a:r>
              <a:rPr lang="ko-KR" altLang="en-US" dirty="0"/>
              <a:t>그냥 무작정 쓰기 보다는 크게 구조를 먼저 잡고</a:t>
            </a:r>
            <a:endParaRPr lang="en-US" altLang="ko-KR" dirty="0"/>
          </a:p>
          <a:p>
            <a:r>
              <a:rPr lang="ko-KR" altLang="en-US" dirty="0"/>
              <a:t>각 장별로 패러그래프를 잡고</a:t>
            </a:r>
            <a:endParaRPr lang="en-US" altLang="ko-KR" dirty="0"/>
          </a:p>
          <a:p>
            <a:r>
              <a:rPr lang="ko-KR" altLang="en-US" dirty="0"/>
              <a:t>패러그래프의 내용까지 하나씩 하나씩 확정 </a:t>
            </a:r>
            <a:endParaRPr lang="en-US" altLang="ko-KR" dirty="0"/>
          </a:p>
          <a:p>
            <a:r>
              <a:rPr lang="en-US" dirty="0"/>
              <a:t>Intro – Background - Overview and Target System – Attack model – Vulnerabilities and Exploits – Evaluation – Discussion – Related Work* - 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60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Title,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제목은 </a:t>
            </a:r>
            <a:r>
              <a:rPr lang="en-US" altLang="ko-KR" sz="2400" dirty="0"/>
              <a:t>sexy</a:t>
            </a:r>
            <a:r>
              <a:rPr lang="ko-KR" altLang="en-US" sz="2400" dirty="0"/>
              <a:t>하게</a:t>
            </a:r>
            <a:r>
              <a:rPr lang="en-US" altLang="ko-KR" sz="2400" dirty="0"/>
              <a:t>.</a:t>
            </a:r>
            <a:r>
              <a:rPr lang="ko-KR" altLang="en-US" sz="2400" dirty="0"/>
              <a:t> 너무 짧은 제목은 ㅠㅠ 부제목 </a:t>
            </a:r>
            <a:r>
              <a:rPr lang="en-US" altLang="ko-KR" sz="2400" dirty="0"/>
              <a:t>OK</a:t>
            </a:r>
          </a:p>
          <a:p>
            <a:pPr lvl="1"/>
            <a:r>
              <a:rPr lang="en-US" sz="2000" dirty="0"/>
              <a:t>Frying PAN: Dissecting Customized Protocol for Personal Area Network </a:t>
            </a:r>
          </a:p>
          <a:p>
            <a:pPr lvl="1"/>
            <a:r>
              <a:rPr lang="en-US" sz="2000" dirty="0"/>
              <a:t>Touching the Untouchables: Dynamic Security Analysis of the LTE Control Plane</a:t>
            </a:r>
          </a:p>
          <a:p>
            <a:pPr lvl="1"/>
            <a:r>
              <a:rPr lang="en-US" sz="2000" dirty="0"/>
              <a:t>Hiding in Plain Signal: Physical Signal Overshadowing Attack on LTE</a:t>
            </a:r>
          </a:p>
          <a:p>
            <a:r>
              <a:rPr lang="en-US" sz="2400" dirty="0"/>
              <a:t>Reviewer</a:t>
            </a:r>
            <a:r>
              <a:rPr lang="ko-KR" altLang="en-US" sz="2400" dirty="0"/>
              <a:t>의 선정과 깊은 관계</a:t>
            </a:r>
            <a:r>
              <a:rPr lang="en-US" altLang="ko-KR" sz="2400" dirty="0"/>
              <a:t>:</a:t>
            </a:r>
            <a:r>
              <a:rPr lang="ko-KR" altLang="en-US" sz="2400" dirty="0"/>
              <a:t> 제목과 </a:t>
            </a:r>
            <a:r>
              <a:rPr lang="en-US" altLang="ko-KR" sz="2400" dirty="0"/>
              <a:t>Abstract</a:t>
            </a:r>
            <a:r>
              <a:rPr lang="ko-KR" altLang="en-US" sz="2400" dirty="0"/>
              <a:t>만 읽고 </a:t>
            </a:r>
            <a:r>
              <a:rPr lang="en-US" altLang="ko-KR" sz="2400" dirty="0"/>
              <a:t>Reviewer </a:t>
            </a:r>
            <a:r>
              <a:rPr lang="ko-KR" altLang="en-US" sz="2400" dirty="0"/>
              <a:t>선정 </a:t>
            </a:r>
            <a:endParaRPr lang="en-US" sz="2400" dirty="0"/>
          </a:p>
          <a:p>
            <a:r>
              <a:rPr lang="en-US" sz="2400" dirty="0"/>
              <a:t>Abstract</a:t>
            </a:r>
          </a:p>
          <a:p>
            <a:pPr lvl="1"/>
            <a:r>
              <a:rPr lang="en-US" sz="2000" dirty="0"/>
              <a:t>Title</a:t>
            </a:r>
            <a:r>
              <a:rPr lang="ko-KR" altLang="en-US" sz="2000" dirty="0"/>
              <a:t>을 읽고 나면 </a:t>
            </a:r>
            <a:r>
              <a:rPr lang="en-US" altLang="ko-KR" sz="2000" dirty="0"/>
              <a:t>Abstract</a:t>
            </a:r>
            <a:r>
              <a:rPr lang="ko-KR" altLang="en-US" sz="2000" dirty="0"/>
              <a:t>가 읽고 싶게</a:t>
            </a:r>
            <a:r>
              <a:rPr lang="en-US" altLang="ko-KR" sz="2000" dirty="0"/>
              <a:t>,</a:t>
            </a:r>
            <a:r>
              <a:rPr lang="ko-KR" altLang="en-US" sz="2000" dirty="0"/>
              <a:t> </a:t>
            </a:r>
            <a:r>
              <a:rPr lang="en-US" altLang="ko-KR" sz="2000" dirty="0"/>
              <a:t>Abstract</a:t>
            </a:r>
            <a:r>
              <a:rPr lang="ko-KR" altLang="en-US" sz="2000" dirty="0"/>
              <a:t>를 읽고 나면 </a:t>
            </a:r>
            <a:r>
              <a:rPr lang="en-US" altLang="ko-KR" sz="2000" dirty="0"/>
              <a:t>Intro</a:t>
            </a:r>
            <a:r>
              <a:rPr lang="ko-KR" altLang="en-US" sz="2000" dirty="0"/>
              <a:t>를 읽고 싶게</a:t>
            </a:r>
            <a:r>
              <a:rPr lang="en-US" altLang="ko-KR" sz="2000" dirty="0"/>
              <a:t>,</a:t>
            </a:r>
            <a:r>
              <a:rPr lang="ko-KR" altLang="en-US" sz="2000" dirty="0"/>
              <a:t> </a:t>
            </a:r>
            <a:r>
              <a:rPr lang="en-US" altLang="ko-KR" sz="2000" dirty="0"/>
              <a:t>Intro</a:t>
            </a:r>
            <a:r>
              <a:rPr lang="ko-KR" altLang="en-US" sz="2000" dirty="0"/>
              <a:t>를 읽고 나면 논문 전체를 읽고 싶게</a:t>
            </a:r>
            <a:endParaRPr lang="en-US" altLang="ko-KR" sz="2000" dirty="0"/>
          </a:p>
          <a:p>
            <a:pPr lvl="1"/>
            <a:r>
              <a:rPr lang="ko-KR" altLang="en-US" sz="2000" dirty="0"/>
              <a:t>따라서 </a:t>
            </a:r>
            <a:r>
              <a:rPr lang="en-US" altLang="ko-KR" sz="2000" dirty="0"/>
              <a:t>Abstract</a:t>
            </a:r>
            <a:r>
              <a:rPr lang="ko-KR" altLang="en-US" sz="2000" dirty="0"/>
              <a:t>는 </a:t>
            </a:r>
            <a:r>
              <a:rPr lang="en-US" altLang="ko-KR" sz="2000" dirty="0"/>
              <a:t>High level</a:t>
            </a:r>
            <a:r>
              <a:rPr lang="ko-KR" altLang="en-US" sz="2000" dirty="0"/>
              <a:t>로</a:t>
            </a:r>
            <a:endParaRPr lang="en-US" altLang="ko-KR" sz="2000" dirty="0"/>
          </a:p>
          <a:p>
            <a:r>
              <a:rPr lang="ko-KR" altLang="en-US" sz="2800" dirty="0"/>
              <a:t>모든 단어는 미리 정의를 하고 사용</a:t>
            </a:r>
            <a:r>
              <a:rPr lang="en-US" altLang="ko-KR" sz="2800" dirty="0"/>
              <a:t>!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0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배경</a:t>
            </a:r>
            <a:r>
              <a:rPr lang="en-US" altLang="ko-KR" sz="2800" dirty="0"/>
              <a:t>,</a:t>
            </a:r>
            <a:r>
              <a:rPr lang="ko-KR" altLang="en-US" sz="2800" dirty="0"/>
              <a:t> 정의</a:t>
            </a:r>
            <a:r>
              <a:rPr lang="en-US" altLang="ko-KR" sz="2800" dirty="0"/>
              <a:t>,</a:t>
            </a:r>
            <a:r>
              <a:rPr lang="ko-KR" altLang="en-US" sz="2800" dirty="0"/>
              <a:t> 역사</a:t>
            </a:r>
            <a:r>
              <a:rPr lang="en-US" altLang="ko-KR" sz="2800" dirty="0"/>
              <a:t>,</a:t>
            </a:r>
            <a:r>
              <a:rPr lang="ko-KR" altLang="en-US" sz="2800" dirty="0"/>
              <a:t> 문제</a:t>
            </a:r>
            <a:r>
              <a:rPr lang="en-US" altLang="ko-KR" sz="2800" dirty="0"/>
              <a:t>,</a:t>
            </a:r>
            <a:r>
              <a:rPr lang="ko-KR" altLang="en-US" sz="2800" dirty="0"/>
              <a:t> 풀이</a:t>
            </a:r>
            <a:r>
              <a:rPr lang="en-US" altLang="ko-KR" sz="2800" dirty="0"/>
              <a:t>,</a:t>
            </a:r>
            <a:r>
              <a:rPr lang="ko-KR" altLang="en-US" sz="2800" dirty="0"/>
              <a:t> 평가</a:t>
            </a:r>
            <a:r>
              <a:rPr lang="en-US" altLang="ko-KR" sz="2800" dirty="0"/>
              <a:t>,</a:t>
            </a:r>
            <a:r>
              <a:rPr lang="ko-KR" altLang="en-US" sz="2800" dirty="0"/>
              <a:t> </a:t>
            </a:r>
            <a:r>
              <a:rPr lang="en-US" altLang="ko-KR" sz="2800" dirty="0"/>
              <a:t>lessons learned, </a:t>
            </a:r>
            <a:r>
              <a:rPr lang="ko-KR" altLang="en-US" sz="2800" dirty="0"/>
              <a:t>구조</a:t>
            </a:r>
            <a:endParaRPr lang="en-US" altLang="ko-KR" sz="2800" dirty="0"/>
          </a:p>
          <a:p>
            <a:r>
              <a:rPr lang="ko-KR" altLang="en-US" sz="2800" dirty="0"/>
              <a:t>마치 한 편의 논문을 </a:t>
            </a:r>
            <a:r>
              <a:rPr lang="en-US" altLang="ko-KR" sz="2800" dirty="0"/>
              <a:t>Intro</a:t>
            </a:r>
            <a:r>
              <a:rPr lang="ko-KR" altLang="en-US" sz="2800" dirty="0"/>
              <a:t>만 읽고 나면 다 읽은 듯한</a:t>
            </a:r>
            <a:endParaRPr lang="en-US" altLang="ko-KR" sz="2800" dirty="0"/>
          </a:p>
          <a:p>
            <a:r>
              <a:rPr lang="ko-KR" altLang="en-US" sz="2800" dirty="0"/>
              <a:t>여전히 모든 </a:t>
            </a:r>
            <a:r>
              <a:rPr lang="en-US" altLang="ko-KR" sz="2800" dirty="0"/>
              <a:t>(</a:t>
            </a:r>
            <a:r>
              <a:rPr lang="ko-KR" altLang="en-US" sz="2800" dirty="0"/>
              <a:t>남이 모를 수 있는</a:t>
            </a:r>
            <a:r>
              <a:rPr lang="en-US" altLang="ko-KR" sz="2800" dirty="0"/>
              <a:t>)</a:t>
            </a:r>
            <a:r>
              <a:rPr lang="ko-KR" altLang="en-US" sz="2800" dirty="0"/>
              <a:t> 단어는 먼저 정의를 하고 사용</a:t>
            </a:r>
            <a:endParaRPr lang="en-US" altLang="ko-KR" sz="2800" dirty="0"/>
          </a:p>
          <a:p>
            <a:r>
              <a:rPr lang="en-US" sz="2800" dirty="0"/>
              <a:t>Abstract</a:t>
            </a:r>
            <a:r>
              <a:rPr lang="ko-KR" altLang="en-US" sz="2800" dirty="0"/>
              <a:t>가 </a:t>
            </a:r>
            <a:r>
              <a:rPr lang="en-US" altLang="ko-KR" sz="2800" dirty="0"/>
              <a:t>1 min elevator pitch</a:t>
            </a:r>
            <a:r>
              <a:rPr lang="ko-KR" altLang="en-US" sz="2800" dirty="0"/>
              <a:t>라면 </a:t>
            </a:r>
            <a:r>
              <a:rPr lang="en-US" altLang="ko-KR" sz="2800" dirty="0"/>
              <a:t>Intro</a:t>
            </a:r>
            <a:r>
              <a:rPr lang="ko-KR" altLang="en-US" sz="2800" dirty="0"/>
              <a:t>는 </a:t>
            </a:r>
            <a:r>
              <a:rPr lang="en-US" altLang="ko-KR" sz="2800" dirty="0"/>
              <a:t>5 min elevator pitch</a:t>
            </a:r>
          </a:p>
          <a:p>
            <a:r>
              <a:rPr lang="ko-KR" altLang="en-US" sz="2800" dirty="0"/>
              <a:t>아무래도 본문을 다 쓴 다음에 쓰는게 더 좋음</a:t>
            </a:r>
            <a:endParaRPr lang="en-US" altLang="ko-KR" sz="2800" dirty="0"/>
          </a:p>
          <a:p>
            <a:pPr lvl="1"/>
            <a:r>
              <a:rPr lang="ko-KR" altLang="en-US" sz="2400" dirty="0"/>
              <a:t>혹은 본인의 </a:t>
            </a:r>
            <a:r>
              <a:rPr lang="en-US" altLang="ko-KR" sz="2400" dirty="0"/>
              <a:t>tone</a:t>
            </a:r>
            <a:r>
              <a:rPr lang="ko-KR" altLang="en-US" sz="2400" dirty="0"/>
              <a:t>을 잡기 위하여 먼저 쓰나 논문 다 쓰고 나서 </a:t>
            </a:r>
            <a:r>
              <a:rPr lang="en-US" altLang="ko-KR" sz="2400" dirty="0"/>
              <a:t>revise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9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나의 </a:t>
            </a:r>
            <a:r>
              <a:rPr lang="en-US" altLang="ko-KR" dirty="0"/>
              <a:t>contribution</a:t>
            </a:r>
            <a:r>
              <a:rPr lang="ko-KR" altLang="en-US" dirty="0"/>
              <a:t>이 아닌 것들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그러나 논문을 이해하는데 꼭 필요한 것들</a:t>
            </a:r>
            <a:endParaRPr lang="en-US" altLang="ko-KR" dirty="0"/>
          </a:p>
          <a:p>
            <a:r>
              <a:rPr lang="ko-KR" altLang="en-US" dirty="0"/>
              <a:t>기존 이론</a:t>
            </a:r>
            <a:r>
              <a:rPr lang="en-US" altLang="ko-KR" dirty="0"/>
              <a:t>,</a:t>
            </a:r>
            <a:r>
              <a:rPr lang="ko-KR" altLang="en-US" dirty="0"/>
              <a:t> 타겟 분야</a:t>
            </a:r>
            <a:r>
              <a:rPr lang="en-US" altLang="ko-KR" dirty="0"/>
              <a:t>,</a:t>
            </a:r>
            <a:r>
              <a:rPr lang="ko-KR" altLang="en-US" dirty="0"/>
              <a:t> 타겟 시스템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is-IS" altLang="ko-KR" dirty="0"/>
              <a:t>…</a:t>
            </a:r>
          </a:p>
          <a:p>
            <a:r>
              <a:rPr lang="ko-KR" altLang="en-US" dirty="0"/>
              <a:t>너무 많이 쓰면 논문이 지겨워짐</a:t>
            </a:r>
            <a:r>
              <a:rPr lang="en-US" altLang="ko-KR" dirty="0"/>
              <a:t>.</a:t>
            </a:r>
            <a:r>
              <a:rPr lang="ko-KR" altLang="en-US" dirty="0"/>
              <a:t>  꼭 필요한 내용만</a:t>
            </a:r>
            <a:r>
              <a:rPr lang="is-IS" altLang="ko-KR" dirty="0"/>
              <a:t>…</a:t>
            </a:r>
            <a:r>
              <a:rPr lang="ko-KR" altLang="en-US" dirty="0"/>
              <a:t> </a:t>
            </a:r>
            <a:endParaRPr lang="en-US" altLang="ko-K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54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Attack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어떤 공격자를 가정하는지</a:t>
            </a:r>
            <a:endParaRPr lang="en-US" altLang="ko-KR" sz="2800" dirty="0"/>
          </a:p>
          <a:p>
            <a:r>
              <a:rPr lang="ko-KR" altLang="en-US" sz="2800" dirty="0"/>
              <a:t>강한 공격자에 대한 가정은 논문을 강하게 만듬</a:t>
            </a:r>
            <a:endParaRPr lang="en-US" altLang="ko-KR" sz="2800" dirty="0"/>
          </a:p>
          <a:p>
            <a:r>
              <a:rPr lang="ko-KR" altLang="en-US" sz="2800" dirty="0"/>
              <a:t>약한 공격자에 대한 가정은 논문을 약하게 만드나</a:t>
            </a:r>
            <a:r>
              <a:rPr lang="is-IS" altLang="ko-KR" sz="2800" dirty="0"/>
              <a:t>…</a:t>
            </a:r>
            <a:r>
              <a:rPr lang="ko-KR" altLang="en-US" sz="2800" dirty="0"/>
              <a:t> </a:t>
            </a:r>
            <a:endParaRPr lang="en-US" altLang="ko-KR" sz="2800" dirty="0"/>
          </a:p>
          <a:p>
            <a:r>
              <a:rPr lang="ko-KR" altLang="en-US" sz="2800" dirty="0"/>
              <a:t>진짜 그런 가정만으로 충분한지 평가가 필요</a:t>
            </a:r>
            <a:endParaRPr lang="en-US" altLang="ko-KR" sz="2800" dirty="0"/>
          </a:p>
          <a:p>
            <a:r>
              <a:rPr lang="ko-KR" altLang="en-US" sz="2800" dirty="0"/>
              <a:t>때론 </a:t>
            </a:r>
            <a:r>
              <a:rPr lang="en-US" altLang="ko-KR" sz="2800" dirty="0"/>
              <a:t>Attack model section</a:t>
            </a:r>
            <a:r>
              <a:rPr lang="ko-KR" altLang="en-US" sz="2800" dirty="0"/>
              <a:t>에 시스템에 대한 가정도 함</a:t>
            </a:r>
            <a:endParaRPr lang="en-US" altLang="ko-KR" sz="2800" dirty="0"/>
          </a:p>
          <a:p>
            <a:pPr lvl="1"/>
            <a:r>
              <a:rPr lang="ko-KR" altLang="en-US" sz="2400" dirty="0"/>
              <a:t>다양한 시스템은 다양한 </a:t>
            </a:r>
            <a:r>
              <a:rPr lang="en-US" altLang="ko-KR" sz="2400" dirty="0"/>
              <a:t>operation </a:t>
            </a:r>
            <a:r>
              <a:rPr lang="ko-KR" altLang="en-US" sz="2400" dirty="0"/>
              <a:t>모드가 존재</a:t>
            </a:r>
            <a:endParaRPr lang="en-US" altLang="ko-KR" sz="2400" dirty="0"/>
          </a:p>
          <a:p>
            <a:pPr lvl="1"/>
            <a:r>
              <a:rPr lang="ko-KR" altLang="en-US" sz="2400" dirty="0"/>
              <a:t>어떤 시스템을 대상으로 하는지 가정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19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앞에서 가정한 </a:t>
            </a:r>
            <a:r>
              <a:rPr lang="en-US" altLang="ko-KR" dirty="0"/>
              <a:t>Attack model</a:t>
            </a:r>
            <a:r>
              <a:rPr lang="ko-KR" altLang="en-US" dirty="0"/>
              <a:t>과 시스템 가정을 기반으로</a:t>
            </a:r>
            <a:endParaRPr lang="en-US" altLang="ko-KR" dirty="0"/>
          </a:p>
          <a:p>
            <a:r>
              <a:rPr lang="ko-KR" altLang="en-US" dirty="0"/>
              <a:t>전체 공격</a:t>
            </a:r>
            <a:r>
              <a:rPr lang="en-US" altLang="ko-KR" dirty="0"/>
              <a:t>,</a:t>
            </a:r>
            <a:r>
              <a:rPr lang="ko-KR" altLang="en-US" dirty="0"/>
              <a:t> 시스템에 대한 </a:t>
            </a:r>
            <a:r>
              <a:rPr lang="en-US" altLang="ko-KR" dirty="0"/>
              <a:t>overview</a:t>
            </a:r>
          </a:p>
          <a:p>
            <a:r>
              <a:rPr lang="ko-KR" altLang="en-US" dirty="0"/>
              <a:t>복잡한 경우에만 필요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89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Vulnerabilities and Exploits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  <a:r>
              <a:rPr lang="ko-KR" altLang="en-US" dirty="0"/>
              <a:t>를 바탕으로 취약점 분석 방법 소개</a:t>
            </a:r>
            <a:endParaRPr lang="en-US" altLang="ko-KR" dirty="0"/>
          </a:p>
          <a:p>
            <a:r>
              <a:rPr lang="ko-KR" altLang="en-US" dirty="0"/>
              <a:t>그리고 각각의 취약점 소개 </a:t>
            </a:r>
            <a:endParaRPr lang="en-US" altLang="ko-KR" dirty="0"/>
          </a:p>
          <a:p>
            <a:pPr lvl="1"/>
            <a:r>
              <a:rPr lang="ko-KR" altLang="en-US" dirty="0"/>
              <a:t>어떻게 찾았는지</a:t>
            </a:r>
            <a:endParaRPr lang="en-US" altLang="ko-KR" dirty="0"/>
          </a:p>
          <a:p>
            <a:r>
              <a:rPr lang="ko-KR" altLang="en-US" dirty="0"/>
              <a:t>다음에 이런 취약점이 어떤 심각한 공격으로 어떻게 연결되는지 소개 </a:t>
            </a:r>
            <a:endParaRPr lang="en-US" altLang="ko-KR" dirty="0"/>
          </a:p>
          <a:p>
            <a:pPr lvl="1"/>
            <a:r>
              <a:rPr lang="en-US" dirty="0"/>
              <a:t>Causes and results</a:t>
            </a:r>
          </a:p>
          <a:p>
            <a:pPr lvl="1"/>
            <a:r>
              <a:rPr lang="ko-KR" altLang="en-US" dirty="0"/>
              <a:t>심각하면 심각할 수로 좋음 ㅋㅋ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37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공격 논문에서 가장 중요한 것</a:t>
            </a:r>
            <a:r>
              <a:rPr lang="en-US" altLang="ko-KR" dirty="0"/>
              <a:t> </a:t>
            </a:r>
            <a:r>
              <a:rPr lang="ko-KR" altLang="en-US" dirty="0"/>
              <a:t>중 하나가 </a:t>
            </a:r>
            <a:r>
              <a:rPr lang="en-US" altLang="ko-KR" dirty="0"/>
              <a:t>evaluation</a:t>
            </a:r>
          </a:p>
          <a:p>
            <a:r>
              <a:rPr lang="en-US" dirty="0"/>
              <a:t>Theoretical evaluation, Experimental results, Empirical results, Numerical results, … </a:t>
            </a:r>
          </a:p>
          <a:p>
            <a:r>
              <a:rPr lang="ko-KR" altLang="en-US" dirty="0"/>
              <a:t>독자들이 궁금해 할 만한 모든 내용을 담아야</a:t>
            </a:r>
            <a:endParaRPr lang="en-US" altLang="ko-KR" dirty="0"/>
          </a:p>
          <a:p>
            <a:r>
              <a:rPr lang="ko-KR" altLang="en-US" dirty="0"/>
              <a:t>평가가 빠졌을 경우 결과에 대한 의심을 줄 수 있음</a:t>
            </a:r>
            <a:endParaRPr lang="en-US" altLang="ko-KR" dirty="0"/>
          </a:p>
          <a:p>
            <a:r>
              <a:rPr lang="en-US" dirty="0"/>
              <a:t>Comprehensive and precise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7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Security Top Conferences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Security</a:t>
            </a:r>
          </a:p>
          <a:p>
            <a:pPr lvl="1"/>
            <a:r>
              <a:rPr lang="en-US" sz="2800" dirty="0"/>
              <a:t>ISOC Network and Distributed System Security (NDSS)</a:t>
            </a:r>
          </a:p>
          <a:p>
            <a:pPr lvl="1"/>
            <a:r>
              <a:rPr lang="en-US" sz="2800" dirty="0"/>
              <a:t>IEEE Symposium on Security &amp; Privacy (S&amp;P, Oakland)</a:t>
            </a:r>
          </a:p>
          <a:p>
            <a:pPr lvl="1"/>
            <a:r>
              <a:rPr lang="en-US" sz="2800" dirty="0" err="1"/>
              <a:t>Usenix</a:t>
            </a:r>
            <a:r>
              <a:rPr lang="en-US" sz="2800" dirty="0"/>
              <a:t> Security</a:t>
            </a:r>
          </a:p>
          <a:p>
            <a:pPr lvl="1"/>
            <a:r>
              <a:rPr lang="en-US" sz="2800" dirty="0"/>
              <a:t>ACM Computer and Communication Security (CCS)</a:t>
            </a:r>
          </a:p>
          <a:p>
            <a:r>
              <a:rPr lang="en-US" sz="3200" dirty="0"/>
              <a:t>Crypto</a:t>
            </a:r>
          </a:p>
          <a:p>
            <a:pPr lvl="1"/>
            <a:r>
              <a:rPr lang="en-US" sz="2800" dirty="0"/>
              <a:t>IACR International Cryptology Conference (Crypto)</a:t>
            </a:r>
          </a:p>
          <a:p>
            <a:pPr lvl="1"/>
            <a:r>
              <a:rPr lang="en-US" sz="2800" dirty="0"/>
              <a:t>IACR European Cryptology Conference (</a:t>
            </a:r>
            <a:r>
              <a:rPr lang="en-US" sz="2800" dirty="0" err="1"/>
              <a:t>EuroCrypt</a:t>
            </a:r>
            <a:r>
              <a:rPr lang="en-US" sz="2800" dirty="0"/>
              <a:t>)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36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모든 논문에 한계는 있음</a:t>
            </a:r>
            <a:endParaRPr lang="en-US" altLang="ko-KR" sz="2800" dirty="0"/>
          </a:p>
          <a:p>
            <a:r>
              <a:rPr lang="en-US" sz="2800" dirty="0"/>
              <a:t>Reviewer</a:t>
            </a:r>
            <a:r>
              <a:rPr lang="ko-KR" altLang="en-US" sz="2800" dirty="0"/>
              <a:t>들이 쓰기 전에 내가 먼저 자폭 모드 ㅋㅋ </a:t>
            </a:r>
            <a:endParaRPr lang="en-US" altLang="ko-KR" sz="2800" dirty="0"/>
          </a:p>
          <a:p>
            <a:r>
              <a:rPr lang="ko-KR" altLang="en-US" sz="2800" dirty="0"/>
              <a:t>제</a:t>
            </a:r>
            <a:r>
              <a:rPr lang="en-US" altLang="ko-KR" sz="2800" dirty="0"/>
              <a:t>3</a:t>
            </a:r>
            <a:r>
              <a:rPr lang="ko-KR" altLang="en-US" sz="2800" dirty="0"/>
              <a:t>자의 입장에서 본인 논문을 평가하고 한계에 대하여 솔직히</a:t>
            </a:r>
            <a:endParaRPr lang="en-US" altLang="ko-KR" sz="2800" dirty="0"/>
          </a:p>
          <a:p>
            <a:pPr lvl="1"/>
            <a:r>
              <a:rPr lang="ko-KR" altLang="en-US" sz="2400" dirty="0"/>
              <a:t>물론 그 한계가 심각하지 않다고 설득이 필요함</a:t>
            </a:r>
            <a:endParaRPr lang="en-US" altLang="ko-KR" sz="2400" dirty="0"/>
          </a:p>
          <a:p>
            <a:r>
              <a:rPr lang="ko-KR" altLang="en-US" sz="2800" dirty="0"/>
              <a:t>뿐만아니라 </a:t>
            </a:r>
            <a:r>
              <a:rPr lang="en-US" altLang="ko-KR" sz="2800" dirty="0"/>
              <a:t>extension </a:t>
            </a:r>
            <a:r>
              <a:rPr lang="ko-KR" altLang="en-US" sz="2800" dirty="0"/>
              <a:t>등 논문이 갖는 </a:t>
            </a:r>
            <a:r>
              <a:rPr lang="en-US" altLang="ko-KR" sz="2800" dirty="0"/>
              <a:t>(</a:t>
            </a:r>
            <a:r>
              <a:rPr lang="ko-KR" altLang="en-US" sz="2800" dirty="0"/>
              <a:t>앞의 내용에서 언급 못한</a:t>
            </a:r>
            <a:r>
              <a:rPr lang="en-US" altLang="ko-KR" sz="2800" dirty="0"/>
              <a:t>)</a:t>
            </a:r>
            <a:r>
              <a:rPr lang="ko-KR" altLang="en-US" sz="2800" dirty="0"/>
              <a:t> 다양한 한계점에 대하여 설득</a:t>
            </a:r>
            <a:endParaRPr lang="en-US" altLang="ko-KR" sz="2800" dirty="0"/>
          </a:p>
          <a:p>
            <a:r>
              <a:rPr lang="ko-KR" altLang="en-US" sz="2800" dirty="0"/>
              <a:t>뭐든지 찜찜한 점은 남겨두지 말기</a:t>
            </a:r>
            <a:endParaRPr lang="en-US" altLang="ko-KR" sz="2800" dirty="0"/>
          </a:p>
          <a:p>
            <a:pPr lvl="1"/>
            <a:r>
              <a:rPr lang="ko-KR" altLang="en-US" sz="2400" dirty="0"/>
              <a:t>내가 찜찜한 건 리뷰어도 찜찜함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58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Related Work</a:t>
            </a:r>
            <a:r>
              <a:rPr lang="ko-KR" altLang="en-US" dirty="0"/>
              <a:t> </a:t>
            </a:r>
            <a:r>
              <a:rPr lang="en-US" altLang="ko-KR" dirty="0"/>
              <a:t>and 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내가 이 분야에 대하여 열심히 공부를 했는데 우리는 새롭다에 대한 주장</a:t>
            </a:r>
            <a:endParaRPr lang="en-US" altLang="ko-KR" dirty="0"/>
          </a:p>
          <a:p>
            <a:r>
              <a:rPr lang="ko-KR" altLang="en-US" dirty="0"/>
              <a:t>전체 분야에 대하여 논문</a:t>
            </a:r>
            <a:r>
              <a:rPr lang="en-US" altLang="ko-KR" dirty="0"/>
              <a:t>,</a:t>
            </a:r>
            <a:r>
              <a:rPr lang="ko-KR" altLang="en-US" dirty="0"/>
              <a:t> 해킹 컨퍼런스 발표</a:t>
            </a:r>
            <a:r>
              <a:rPr lang="en-US" altLang="ko-KR" dirty="0"/>
              <a:t>,</a:t>
            </a:r>
            <a:r>
              <a:rPr lang="ko-KR" altLang="en-US" dirty="0"/>
              <a:t> 뉴스 등 커버할 수 있는 내용을 다 커버</a:t>
            </a:r>
            <a:endParaRPr lang="en-US" altLang="ko-KR" dirty="0"/>
          </a:p>
          <a:p>
            <a:pPr lvl="1"/>
            <a:r>
              <a:rPr lang="ko-KR" altLang="en-US" dirty="0"/>
              <a:t>물론 중요한 내용은 많이</a:t>
            </a:r>
            <a:r>
              <a:rPr lang="en-US" altLang="ko-KR" dirty="0"/>
              <a:t>,</a:t>
            </a:r>
            <a:r>
              <a:rPr lang="ko-KR" altLang="en-US" dirty="0"/>
              <a:t> 중요하지 않은 내용은 간단히</a:t>
            </a:r>
            <a:endParaRPr lang="en-US" altLang="ko-KR" dirty="0"/>
          </a:p>
          <a:p>
            <a:r>
              <a:rPr lang="en-US" dirty="0"/>
              <a:t>Structuring</a:t>
            </a:r>
            <a:r>
              <a:rPr lang="ko-KR" altLang="en-US" dirty="0"/>
              <a:t>이 필요</a:t>
            </a:r>
            <a:endParaRPr lang="en-US" altLang="ko-KR" dirty="0"/>
          </a:p>
          <a:p>
            <a:r>
              <a:rPr lang="en-US" dirty="0"/>
              <a:t>PC member </a:t>
            </a:r>
            <a:r>
              <a:rPr lang="ko-KR" altLang="en-US" dirty="0"/>
              <a:t>논문 챙겨주기 </a:t>
            </a:r>
            <a:r>
              <a:rPr lang="en-US" altLang="ko-KR" dirty="0"/>
              <a:t>;-)</a:t>
            </a:r>
            <a:r>
              <a:rPr lang="ko-KR" altLang="en-US" dirty="0"/>
              <a:t> </a:t>
            </a:r>
            <a:endParaRPr lang="en-US" altLang="ko-K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23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Concluding Remarks and 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논문 내용 정리</a:t>
            </a:r>
            <a:endParaRPr lang="en-US" dirty="0"/>
          </a:p>
          <a:p>
            <a:r>
              <a:rPr lang="en-US" dirty="0"/>
              <a:t>Lessons learned</a:t>
            </a:r>
          </a:p>
          <a:p>
            <a:r>
              <a:rPr lang="ko-KR" altLang="en-US" dirty="0"/>
              <a:t>그리고 앞으로 나아갈 방향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23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Responsible Disclosure</a:t>
            </a:r>
            <a:r>
              <a:rPr lang="ko-KR" altLang="en-US" sz="3600" dirty="0"/>
              <a:t> </a:t>
            </a:r>
            <a:r>
              <a:rPr lang="en-US" altLang="ko-KR" sz="3600" dirty="0"/>
              <a:t>and Open Source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공격 논문에 대해서는 </a:t>
            </a:r>
            <a:r>
              <a:rPr lang="en-US" altLang="ko-KR" dirty="0"/>
              <a:t>Responsible Disclosure</a:t>
            </a:r>
            <a:r>
              <a:rPr lang="ko-KR" altLang="en-US" dirty="0"/>
              <a:t>를 해야한다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pPr lvl="1"/>
            <a:r>
              <a:rPr lang="ko-KR" altLang="en-US" dirty="0"/>
              <a:t>국내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KISA, </a:t>
            </a:r>
            <a:r>
              <a:rPr lang="ko-KR" altLang="en-US" dirty="0"/>
              <a:t>해외</a:t>
            </a:r>
            <a:r>
              <a:rPr lang="en-US" altLang="ko-KR" dirty="0"/>
              <a:t>:</a:t>
            </a:r>
            <a:r>
              <a:rPr lang="ko-KR" altLang="en-US" dirty="0"/>
              <a:t> 미국 </a:t>
            </a:r>
            <a:r>
              <a:rPr lang="en-US" altLang="ko-KR" dirty="0"/>
              <a:t>CERT</a:t>
            </a:r>
            <a:r>
              <a:rPr lang="ko-KR" altLang="en-US" dirty="0"/>
              <a:t>를 사용하는 것이 편리</a:t>
            </a:r>
            <a:endParaRPr lang="en-US" altLang="ko-KR" dirty="0"/>
          </a:p>
          <a:p>
            <a:pPr lvl="1"/>
            <a:r>
              <a:rPr lang="ko-KR" altLang="en-US" dirty="0"/>
              <a:t>소송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follow-up </a:t>
            </a:r>
            <a:r>
              <a:rPr lang="ko-KR" altLang="en-US" dirty="0"/>
              <a:t>등 복잡한 과정이 간단하게 처리됨</a:t>
            </a:r>
            <a:endParaRPr lang="en-US" altLang="ko-KR" dirty="0"/>
          </a:p>
          <a:p>
            <a:r>
              <a:rPr lang="ko-KR" altLang="en-US" dirty="0"/>
              <a:t>합법적 취약점 분석</a:t>
            </a:r>
            <a:endParaRPr lang="en-US" altLang="ko-KR" dirty="0"/>
          </a:p>
          <a:p>
            <a:pPr lvl="1"/>
            <a:r>
              <a:rPr lang="ko-KR" altLang="en-US" dirty="0"/>
              <a:t>불법일 경우 내용이 좋아도 떨어질 수 있음</a:t>
            </a:r>
            <a:endParaRPr lang="en-US" altLang="ko-KR" dirty="0"/>
          </a:p>
          <a:p>
            <a:r>
              <a:rPr lang="en-US" altLang="ko-KR" dirty="0"/>
              <a:t>Open Source Release</a:t>
            </a:r>
          </a:p>
          <a:p>
            <a:pPr lvl="1"/>
            <a:r>
              <a:rPr lang="ko-KR" altLang="en-US" dirty="0"/>
              <a:t>설계</a:t>
            </a:r>
            <a:r>
              <a:rPr lang="en-US" altLang="ko-KR" dirty="0"/>
              <a:t>,</a:t>
            </a:r>
            <a:r>
              <a:rPr lang="ko-KR" altLang="en-US" dirty="0"/>
              <a:t> 구현 논문의 경우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Open source release</a:t>
            </a:r>
            <a:r>
              <a:rPr lang="ko-KR" altLang="en-US" dirty="0"/>
              <a:t>를 하면 유리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7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논문 제출 후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절대 만족하면 안 됨</a:t>
            </a:r>
            <a:endParaRPr lang="en-US" altLang="ko-KR" dirty="0"/>
          </a:p>
          <a:p>
            <a:r>
              <a:rPr lang="ko-KR" altLang="en-US" dirty="0"/>
              <a:t>항상 부족한 부분이 존재</a:t>
            </a:r>
            <a:endParaRPr lang="en-US" altLang="ko-KR" dirty="0"/>
          </a:p>
          <a:p>
            <a:r>
              <a:rPr lang="ko-KR" altLang="en-US" dirty="0"/>
              <a:t>붙더라도 </a:t>
            </a:r>
            <a:r>
              <a:rPr lang="en-US" altLang="ko-KR" dirty="0"/>
              <a:t>Shepherd</a:t>
            </a:r>
            <a:r>
              <a:rPr lang="ko-KR" altLang="en-US" dirty="0"/>
              <a:t>가 붙을 수 있고</a:t>
            </a:r>
            <a:r>
              <a:rPr lang="en-US" altLang="ko-KR" dirty="0"/>
              <a:t>,</a:t>
            </a:r>
            <a:r>
              <a:rPr lang="ko-KR" altLang="en-US" dirty="0"/>
              <a:t> 따라서 미리미리 수정 및 내용 보강</a:t>
            </a:r>
            <a:endParaRPr lang="en-US" altLang="ko-KR" dirty="0"/>
          </a:p>
          <a:p>
            <a:r>
              <a:rPr lang="ko-KR" altLang="en-US" dirty="0"/>
              <a:t>기본적으로 논문을 쓸 때는 훨씬 더 많이 쓰고 줄여나가는 방향으로</a:t>
            </a:r>
            <a:endParaRPr lang="en-US" altLang="ko-KR" dirty="0"/>
          </a:p>
          <a:p>
            <a:r>
              <a:rPr lang="ko-KR" altLang="en-US" dirty="0"/>
              <a:t>만약 붙고 특별한 리뷰가 없으면 저널로 ㅎㅎ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19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Yongdae</a:t>
            </a:r>
            <a:r>
              <a:rPr lang="en-US" dirty="0"/>
              <a:t> Kim</a:t>
            </a:r>
          </a:p>
          <a:p>
            <a:pPr lvl="1"/>
            <a:r>
              <a:rPr lang="en-US" sz="2300" dirty="0">
                <a:latin typeface="Courier New"/>
                <a:cs typeface="Courier New"/>
              </a:rPr>
              <a:t>email: </a:t>
            </a:r>
            <a:r>
              <a:rPr lang="en-US" sz="2300" dirty="0">
                <a:latin typeface="Courier New"/>
                <a:cs typeface="Courier New"/>
                <a:hlinkClick r:id="rId2"/>
              </a:rPr>
              <a:t>yongdaek@kaist.ac.kr</a:t>
            </a:r>
            <a:r>
              <a:rPr lang="en-US" sz="2300" dirty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sz="2300" dirty="0">
                <a:latin typeface="Courier New"/>
                <a:cs typeface="Courier New"/>
              </a:rPr>
              <a:t>Home: </a:t>
            </a:r>
            <a:r>
              <a:rPr lang="en-US" sz="2300" dirty="0">
                <a:latin typeface="Courier New"/>
                <a:cs typeface="Courier New"/>
                <a:hlinkClick r:id="rId3"/>
              </a:rPr>
              <a:t>http://syssec.kaist.ac.kr/~yongdaek</a:t>
            </a:r>
            <a:r>
              <a:rPr lang="en-US" sz="2300" dirty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sz="2300" dirty="0">
                <a:latin typeface="Courier New"/>
                <a:cs typeface="Courier New"/>
              </a:rPr>
              <a:t>Facebook: </a:t>
            </a:r>
            <a:r>
              <a:rPr lang="en-US" sz="2300" dirty="0">
                <a:latin typeface="Courier New"/>
                <a:cs typeface="Courier New"/>
                <a:hlinkClick r:id="rId4"/>
              </a:rPr>
              <a:t>https://www.facebook.com/y0ngdaek</a:t>
            </a:r>
            <a:endParaRPr lang="en-US" sz="2300" dirty="0">
              <a:latin typeface="Courier New"/>
              <a:cs typeface="Courier New"/>
            </a:endParaRPr>
          </a:p>
          <a:p>
            <a:pPr lvl="1"/>
            <a:r>
              <a:rPr lang="en-US" sz="2300" dirty="0">
                <a:latin typeface="Courier New"/>
                <a:cs typeface="Courier New"/>
              </a:rPr>
              <a:t>Twitter: </a:t>
            </a:r>
            <a:r>
              <a:rPr lang="en-US" sz="2300" dirty="0">
                <a:latin typeface="Courier New"/>
                <a:cs typeface="Courier New"/>
                <a:hlinkClick r:id="rId5"/>
              </a:rPr>
              <a:t>https://twitter.com/yongdaek</a:t>
            </a:r>
            <a:r>
              <a:rPr lang="en-US" sz="2300" dirty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sz="2300" dirty="0">
                <a:latin typeface="Courier New"/>
                <a:cs typeface="Courier New"/>
              </a:rPr>
              <a:t>Google “Yongdae Kim”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4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Related Top Conferences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Computer architecture: ASPLOS, ISCA, MICRO</a:t>
            </a:r>
          </a:p>
          <a:p>
            <a:r>
              <a:rPr lang="en-US" dirty="0"/>
              <a:t>AI, Machine Learning: AAAI, ICML, KDD, NIPS, WWW</a:t>
            </a:r>
          </a:p>
          <a:p>
            <a:r>
              <a:rPr lang="en-US" dirty="0"/>
              <a:t>Computer networks: SIGCOMM, NSDI</a:t>
            </a:r>
          </a:p>
          <a:p>
            <a:r>
              <a:rPr lang="en-US" dirty="0"/>
              <a:t>Mobile computing: </a:t>
            </a:r>
            <a:r>
              <a:rPr lang="en-US" dirty="0" err="1"/>
              <a:t>MobiCom</a:t>
            </a:r>
            <a:r>
              <a:rPr lang="en-US" dirty="0"/>
              <a:t>, </a:t>
            </a:r>
            <a:r>
              <a:rPr lang="en-US" dirty="0" err="1"/>
              <a:t>MobiSys</a:t>
            </a:r>
            <a:endParaRPr lang="en-US" dirty="0"/>
          </a:p>
          <a:p>
            <a:r>
              <a:rPr lang="en-US" dirty="0"/>
              <a:t>Measurement: IMC</a:t>
            </a:r>
          </a:p>
          <a:p>
            <a:r>
              <a:rPr lang="en-US" dirty="0"/>
              <a:t>Operating systems: OSDI, SOSP</a:t>
            </a:r>
          </a:p>
          <a:p>
            <a:r>
              <a:rPr lang="en-US" dirty="0"/>
              <a:t>Programming languages: PLDI, POPL</a:t>
            </a:r>
          </a:p>
          <a:p>
            <a:r>
              <a:rPr lang="en-US" dirty="0"/>
              <a:t>Human-computer interaction: CHI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4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Acceptance Rate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410456"/>
              </p:ext>
            </p:extLst>
          </p:nvPr>
        </p:nvGraphicFramePr>
        <p:xfrm>
          <a:off x="152400" y="967524"/>
          <a:ext cx="8928920" cy="5278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1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1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1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6544"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NDSS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S&amp;P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Usenix</a:t>
                      </a:r>
                      <a:r>
                        <a:rPr lang="en-US" sz="2200" dirty="0"/>
                        <a:t> Sec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ACM CCS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5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21.5%(71/331)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11.5%(63/549)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19.1%(100/524)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16.6%(134/809)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1324863"/>
                  </a:ext>
                </a:extLst>
              </a:tr>
              <a:tr h="5865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16%(68/423)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13%(60/457)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16.3%(85/522)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17.9%(151/843)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4815582"/>
                  </a:ext>
                </a:extLst>
              </a:tr>
              <a:tr h="5865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15.4%(60/389)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13.3%(55/413)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15.6%(72/463)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16.5%(137/831)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5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16.9%(51/302)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13.5%(55/407)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15.7%(67/426)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19.8%(128/646)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5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18.6%(55/295)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13%(44/334)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19%(67/350)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19.5%(114/585)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5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18.8%(47/250)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12%(38/315)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15.9%(44/277)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19.8%(105/530)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5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18%(46/258)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13%(40/307)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19.4%(43/222)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18.9%(80/423)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5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20%(28/139)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11%(34/306)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	17%(35/20)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14%(60/429)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분야 선정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Red Ocean</a:t>
            </a:r>
            <a:r>
              <a:rPr lang="ko-KR" alt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엄청나게 많은 </a:t>
            </a:r>
            <a:r>
              <a:rPr lang="en-US" altLang="ko-KR" dirty="0"/>
              <a:t>Red Ocean</a:t>
            </a:r>
          </a:p>
          <a:p>
            <a:pPr lvl="1"/>
            <a:r>
              <a:rPr lang="ko-KR" altLang="en-US" dirty="0"/>
              <a:t>예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dirty="0"/>
              <a:t>Android, Software Security, System Security</a:t>
            </a:r>
          </a:p>
          <a:p>
            <a:pPr lvl="1"/>
            <a:r>
              <a:rPr lang="ko-KR" altLang="en-US" dirty="0"/>
              <a:t>몇 가지 </a:t>
            </a:r>
            <a:r>
              <a:rPr lang="en-US" altLang="ko-KR" dirty="0"/>
              <a:t>long term open problem</a:t>
            </a:r>
            <a:r>
              <a:rPr lang="ko-KR" altLang="en-US" dirty="0"/>
              <a:t>을 제외하고는 엄청나게 빨리 움직이는 분야</a:t>
            </a:r>
            <a:endParaRPr lang="en-US" altLang="ko-KR" dirty="0"/>
          </a:p>
          <a:p>
            <a:pPr lvl="1"/>
            <a:r>
              <a:rPr lang="ko-KR" altLang="en-US" dirty="0"/>
              <a:t>논문 쓰려면 참고 문헌만 </a:t>
            </a:r>
            <a:r>
              <a:rPr lang="en-US" altLang="ko-KR" dirty="0"/>
              <a:t>100</a:t>
            </a:r>
            <a:r>
              <a:rPr lang="ko-KR" altLang="en-US" dirty="0"/>
              <a:t>개</a:t>
            </a:r>
            <a:endParaRPr lang="en-US" altLang="ko-KR" dirty="0"/>
          </a:p>
          <a:p>
            <a:pPr lvl="1"/>
            <a:r>
              <a:rPr lang="ko-KR" altLang="en-US" dirty="0"/>
              <a:t>컨퍼런스에서 만나는 사람들</a:t>
            </a:r>
            <a:endParaRPr lang="en-US" altLang="ko-KR" dirty="0"/>
          </a:p>
          <a:p>
            <a:pPr lvl="1"/>
            <a:r>
              <a:rPr lang="ko-KR" altLang="en-US" dirty="0"/>
              <a:t>프로그램 커미티 혹은 그들만의 리그 </a:t>
            </a:r>
            <a:endParaRPr lang="en-US" altLang="ko-KR" dirty="0"/>
          </a:p>
          <a:p>
            <a:pPr lvl="1"/>
            <a:r>
              <a:rPr lang="ko-KR" altLang="en-US" dirty="0"/>
              <a:t>가장 중요한 것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Up to date information,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0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분야 선정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Blue Ocean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“volte security cellular”, “3d printer security”, “medical device security”, “drone security”, …</a:t>
            </a:r>
          </a:p>
          <a:p>
            <a:r>
              <a:rPr lang="ko-KR" altLang="en-US" sz="2800" dirty="0"/>
              <a:t>전세계의 사람들이 가지고 있지 않으나 내가 갖고 있는 것은</a:t>
            </a:r>
            <a:r>
              <a:rPr lang="en-US" altLang="ko-KR" sz="2800" dirty="0"/>
              <a:t>?</a:t>
            </a:r>
          </a:p>
          <a:p>
            <a:pPr lvl="1"/>
            <a:r>
              <a:rPr lang="ko-KR" altLang="en-US" sz="2400" dirty="0"/>
              <a:t>데이터</a:t>
            </a:r>
            <a:r>
              <a:rPr lang="en-US" altLang="ko-KR" sz="2400" dirty="0"/>
              <a:t>,</a:t>
            </a:r>
            <a:r>
              <a:rPr lang="ko-KR" altLang="en-US" sz="2400" dirty="0"/>
              <a:t> 네트워크</a:t>
            </a:r>
            <a:r>
              <a:rPr lang="en-US" altLang="ko-KR" sz="2400" dirty="0"/>
              <a:t>,</a:t>
            </a:r>
            <a:r>
              <a:rPr lang="ko-KR" altLang="en-US" sz="2400" dirty="0"/>
              <a:t> 장비</a:t>
            </a:r>
            <a:r>
              <a:rPr lang="en-US" altLang="ko-KR" sz="2400" dirty="0"/>
              <a:t>,</a:t>
            </a:r>
            <a:r>
              <a:rPr lang="ko-KR" altLang="en-US" sz="2400" dirty="0"/>
              <a:t> 인프라</a:t>
            </a:r>
            <a:r>
              <a:rPr lang="en-US" altLang="ko-KR" sz="2400" dirty="0"/>
              <a:t>,</a:t>
            </a:r>
            <a:r>
              <a:rPr lang="ko-KR" altLang="en-US" sz="2400" dirty="0"/>
              <a:t> 새로운 분야</a:t>
            </a:r>
            <a:r>
              <a:rPr lang="en-US" altLang="ko-KR" sz="2400" dirty="0"/>
              <a:t>,</a:t>
            </a:r>
            <a:r>
              <a:rPr lang="ko-KR" altLang="en-US" sz="2400" dirty="0"/>
              <a:t> </a:t>
            </a:r>
            <a:r>
              <a:rPr lang="en-US" altLang="ko-KR" sz="2400" dirty="0"/>
              <a:t>…</a:t>
            </a:r>
            <a:r>
              <a:rPr lang="ko-KR" altLang="en-US" sz="2400" dirty="0"/>
              <a:t> </a:t>
            </a:r>
            <a:endParaRPr lang="en-US" altLang="ko-KR" sz="2400" dirty="0"/>
          </a:p>
          <a:p>
            <a:r>
              <a:rPr lang="ko-KR" altLang="en-US" sz="2800" dirty="0"/>
              <a:t>경쟁이 낮은 분야</a:t>
            </a:r>
            <a:r>
              <a:rPr lang="en-US" altLang="ko-KR" sz="2800" dirty="0"/>
              <a:t>,</a:t>
            </a:r>
            <a:r>
              <a:rPr lang="ko-KR" altLang="en-US" sz="2800" dirty="0"/>
              <a:t> 기존에 관심을 덜 받은 분야</a:t>
            </a:r>
            <a:endParaRPr lang="en-US" altLang="ko-KR" sz="2800" dirty="0"/>
          </a:p>
          <a:p>
            <a:r>
              <a:rPr lang="ko-KR" altLang="en-US" sz="2800" dirty="0"/>
              <a:t>즉</a:t>
            </a:r>
            <a:r>
              <a:rPr lang="en-US" altLang="ko-KR" sz="2800" dirty="0"/>
              <a:t>,</a:t>
            </a:r>
            <a:r>
              <a:rPr lang="ko-KR" altLang="en-US" sz="2800" dirty="0"/>
              <a:t> 기존에 한 번도 발표된 적이 없는 분야</a:t>
            </a:r>
            <a:r>
              <a:rPr lang="en-US" altLang="ko-KR" sz="2800" dirty="0"/>
              <a:t>, </a:t>
            </a:r>
            <a:r>
              <a:rPr lang="ko-KR" altLang="en-US" sz="2800" dirty="0"/>
              <a:t>기술의 논문이 더 쉽다</a:t>
            </a:r>
            <a:r>
              <a:rPr lang="en-US" altLang="ko-KR" sz="2800" dirty="0"/>
              <a:t>.</a:t>
            </a:r>
            <a:r>
              <a:rPr lang="ko-KR" altLang="en-US" sz="2800" dirty="0"/>
              <a:t> </a:t>
            </a:r>
            <a:endParaRPr lang="en-US" altLang="ko-KR" sz="2800" dirty="0"/>
          </a:p>
          <a:p>
            <a:pPr lvl="1"/>
            <a:r>
              <a:rPr lang="ko-KR" altLang="en-US" sz="2400" dirty="0"/>
              <a:t>두번째 논문</a:t>
            </a:r>
            <a:r>
              <a:rPr lang="en-US" altLang="ko-KR" sz="2400" dirty="0"/>
              <a:t>,</a:t>
            </a:r>
            <a:r>
              <a:rPr lang="ko-KR" altLang="en-US" sz="2400" dirty="0"/>
              <a:t> 세번째 논문</a:t>
            </a:r>
            <a:r>
              <a:rPr lang="en-US" altLang="ko-KR" sz="2400" dirty="0"/>
              <a:t>?</a:t>
            </a:r>
            <a:r>
              <a:rPr lang="ko-KR" altLang="en-US" sz="2400" dirty="0"/>
              <a:t> </a:t>
            </a:r>
            <a:r>
              <a:rPr lang="en-US" altLang="ko-KR" sz="2400" dirty="0"/>
              <a:t>…</a:t>
            </a:r>
            <a:r>
              <a:rPr lang="ko-KR" altLang="en-US" sz="2400" dirty="0"/>
              <a:t> </a:t>
            </a:r>
            <a:endParaRPr lang="en-US" altLang="ko-KR" sz="2400" dirty="0"/>
          </a:p>
          <a:p>
            <a:r>
              <a:rPr lang="ko-KR" altLang="en-US" sz="2800" dirty="0"/>
              <a:t>그렇지만 새로운 분야의 개척은 힘들다 기존에 그런 논문도 없다</a:t>
            </a:r>
            <a:r>
              <a:rPr lang="en-US" altLang="ko-KR" sz="2800" dirty="0"/>
              <a:t>…</a:t>
            </a:r>
            <a:r>
              <a:rPr lang="ko-KR" altLang="en-US" sz="2800" dirty="0"/>
              <a:t> </a:t>
            </a:r>
            <a:endParaRPr lang="en-US" altLang="ko-K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9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분야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Red Ocean</a:t>
            </a:r>
            <a:r>
              <a:rPr lang="ko-KR" altLang="en-US" dirty="0"/>
              <a:t> 안의 </a:t>
            </a:r>
            <a:r>
              <a:rPr lang="en-US" altLang="ko-KR" dirty="0"/>
              <a:t>Blue Ocean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Red ocean</a:t>
            </a:r>
            <a:r>
              <a:rPr lang="ko-KR" altLang="en-US" sz="2800" dirty="0"/>
              <a:t> 안에 </a:t>
            </a:r>
            <a:r>
              <a:rPr lang="en-US" altLang="ko-KR" sz="2800" dirty="0"/>
              <a:t>Blue Ocean</a:t>
            </a:r>
            <a:r>
              <a:rPr lang="ko-KR" altLang="en-US" sz="2800" dirty="0"/>
              <a:t>도 존재한다</a:t>
            </a:r>
            <a:endParaRPr lang="en-US" altLang="ko-KR" sz="2800" dirty="0"/>
          </a:p>
          <a:p>
            <a:r>
              <a:rPr lang="ko-KR" altLang="en-US" sz="2800" dirty="0"/>
              <a:t>기존 </a:t>
            </a:r>
            <a:r>
              <a:rPr lang="en-US" altLang="ko-KR" sz="2800" dirty="0"/>
              <a:t>red ocean</a:t>
            </a:r>
            <a:r>
              <a:rPr lang="ko-KR" altLang="en-US" sz="2800" dirty="0"/>
              <a:t>의 어려움 때문에 찾기는 매우 힘드나</a:t>
            </a:r>
            <a:r>
              <a:rPr lang="is-IS" altLang="ko-KR" sz="2800" dirty="0"/>
              <a:t>…</a:t>
            </a:r>
            <a:r>
              <a:rPr lang="ko-KR" altLang="en-US" sz="2800" dirty="0"/>
              <a:t> </a:t>
            </a:r>
            <a:endParaRPr lang="en-US" altLang="ko-KR" sz="2800" dirty="0"/>
          </a:p>
          <a:p>
            <a:r>
              <a:rPr lang="ko-KR" altLang="en-US" sz="2800" dirty="0"/>
              <a:t>한번 찾을 경우 학계의 각광</a:t>
            </a:r>
            <a:r>
              <a:rPr lang="en-US" altLang="ko-KR" sz="2800" dirty="0"/>
              <a:t>,</a:t>
            </a:r>
            <a:r>
              <a:rPr lang="ko-KR" altLang="en-US" sz="2800" dirty="0"/>
              <a:t> 그리고 후속 논문들</a:t>
            </a:r>
            <a:r>
              <a:rPr lang="is-IS" altLang="ko-KR" sz="2800" dirty="0"/>
              <a:t>…</a:t>
            </a:r>
            <a:r>
              <a:rPr lang="ko-KR" altLang="en-US" sz="2800" dirty="0"/>
              <a:t> </a:t>
            </a:r>
            <a:endParaRPr lang="en-US" altLang="ko-KR" sz="2800" dirty="0"/>
          </a:p>
          <a:p>
            <a:r>
              <a:rPr lang="ko-KR" altLang="en-US" sz="2800" dirty="0"/>
              <a:t>계속 </a:t>
            </a:r>
            <a:r>
              <a:rPr lang="en-US" altLang="ko-KR" sz="2800" dirty="0"/>
              <a:t>red ocean</a:t>
            </a:r>
            <a:r>
              <a:rPr lang="ko-KR" altLang="en-US" sz="2800" dirty="0"/>
              <a:t>이 지속된다면 많은 </a:t>
            </a:r>
            <a:r>
              <a:rPr lang="en-US" altLang="ko-KR" sz="2800" dirty="0"/>
              <a:t>citation</a:t>
            </a:r>
            <a:r>
              <a:rPr lang="ko-KR" altLang="en-US" sz="2800" dirty="0"/>
              <a:t>의 </a:t>
            </a:r>
            <a:r>
              <a:rPr lang="en-US" altLang="ko-KR" sz="2800" dirty="0"/>
              <a:t>guarantee</a:t>
            </a:r>
          </a:p>
          <a:p>
            <a:r>
              <a:rPr lang="ko-KR" altLang="en-US" sz="2800" dirty="0"/>
              <a:t>예</a:t>
            </a:r>
            <a:r>
              <a:rPr lang="en-US" altLang="ko-KR" sz="2800" dirty="0"/>
              <a:t>)</a:t>
            </a:r>
            <a:r>
              <a:rPr lang="ko-KR" altLang="en-US" sz="2800" dirty="0"/>
              <a:t> 다른 분야의 연구를 보안으로 들고 오기</a:t>
            </a:r>
          </a:p>
          <a:p>
            <a:pPr lvl="1"/>
            <a:r>
              <a:rPr lang="ko-KR" altLang="en-US" sz="2400" dirty="0"/>
              <a:t>센서 해킹</a:t>
            </a:r>
            <a:r>
              <a:rPr lang="en-US" altLang="ko-KR" sz="2400" dirty="0"/>
              <a:t>,</a:t>
            </a:r>
            <a:r>
              <a:rPr lang="ko-KR" altLang="en-US" sz="2400" dirty="0"/>
              <a:t> </a:t>
            </a:r>
            <a:r>
              <a:rPr lang="en-US" altLang="ko-KR" sz="2400" dirty="0"/>
              <a:t>Low level Arch</a:t>
            </a:r>
            <a:r>
              <a:rPr lang="ko-KR" altLang="en-US" sz="2400" dirty="0"/>
              <a:t> 등 다른 전공을 보안으로 </a:t>
            </a:r>
            <a:r>
              <a:rPr lang="en-US" altLang="ko-KR" sz="2400" dirty="0"/>
              <a:t>(</a:t>
            </a:r>
            <a:r>
              <a:rPr lang="ko-KR" altLang="en-US" sz="2400" dirty="0"/>
              <a:t>그냥 블루오션</a:t>
            </a:r>
            <a:r>
              <a:rPr lang="en-US" altLang="ko-KR" sz="2400" dirty="0"/>
              <a:t>)</a:t>
            </a:r>
            <a:r>
              <a:rPr lang="ko-KR" altLang="en-US" sz="2400" dirty="0"/>
              <a:t> </a:t>
            </a:r>
            <a:endParaRPr lang="en-US" altLang="ko-KR" sz="2400" dirty="0"/>
          </a:p>
          <a:p>
            <a:pPr lvl="1"/>
            <a:r>
              <a:rPr lang="en-US" altLang="ko-KR" sz="2400" dirty="0"/>
              <a:t>PL+</a:t>
            </a:r>
            <a:r>
              <a:rPr lang="ko-KR" altLang="en-US" sz="2400" dirty="0"/>
              <a:t>보안</a:t>
            </a:r>
            <a:r>
              <a:rPr lang="en-US" altLang="ko-KR" sz="2400" dirty="0"/>
              <a:t>,</a:t>
            </a:r>
            <a:r>
              <a:rPr lang="ko-KR" altLang="en-US" sz="2400" dirty="0"/>
              <a:t> </a:t>
            </a:r>
            <a:r>
              <a:rPr lang="en-US" altLang="ko-KR" sz="2400" dirty="0"/>
              <a:t>Compiler+</a:t>
            </a:r>
            <a:r>
              <a:rPr lang="ko-KR" altLang="en-US" sz="2400" dirty="0"/>
              <a:t>보안</a:t>
            </a:r>
            <a:r>
              <a:rPr lang="en-US" altLang="ko-KR" sz="2400" dirty="0"/>
              <a:t>,</a:t>
            </a:r>
            <a:r>
              <a:rPr lang="ko-KR" altLang="en-US" sz="2400" dirty="0"/>
              <a:t> </a:t>
            </a:r>
            <a:r>
              <a:rPr lang="en-US" altLang="ko-KR" sz="2400" dirty="0"/>
              <a:t>Machine learning+</a:t>
            </a:r>
            <a:r>
              <a:rPr lang="ko-KR" altLang="en-US" sz="2400" dirty="0"/>
              <a:t>보안</a:t>
            </a:r>
            <a:r>
              <a:rPr lang="is-IS" altLang="ko-KR" sz="2400" dirty="0"/>
              <a:t>…</a:t>
            </a:r>
            <a:r>
              <a:rPr lang="ko-KR" altLang="en-US" sz="2400" dirty="0"/>
              <a:t> </a:t>
            </a:r>
            <a:endParaRPr lang="en-US" altLang="ko-KR" sz="2400" dirty="0"/>
          </a:p>
          <a:p>
            <a:pPr lvl="1"/>
            <a:r>
              <a:rPr lang="ko-KR" altLang="en-US" sz="2400" dirty="0"/>
              <a:t>가장 어려운 점은 기존 보안인들을 설득하기</a:t>
            </a:r>
            <a:r>
              <a:rPr lang="is-IS" altLang="ko-KR" sz="2400" dirty="0"/>
              <a:t>…</a:t>
            </a:r>
            <a:r>
              <a:rPr lang="ko-KR" altLang="en-US" sz="2400" dirty="0"/>
              <a:t> </a:t>
            </a:r>
            <a:endParaRPr lang="en-US" altLang="ko-K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0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분야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Blue Ocean</a:t>
            </a:r>
            <a:r>
              <a:rPr lang="ko-KR" altLang="en-US" dirty="0"/>
              <a:t> 연구 잘 하기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대부분의 보안을 하는 사람들은 그 분야를 잘 모른다</a:t>
            </a:r>
            <a:r>
              <a:rPr lang="en-US" altLang="ko-KR" sz="2800" dirty="0"/>
              <a:t>.</a:t>
            </a:r>
            <a:r>
              <a:rPr lang="ko-KR" altLang="en-US" sz="2800" dirty="0"/>
              <a:t> </a:t>
            </a:r>
            <a:endParaRPr lang="en-US" altLang="ko-KR" sz="2800" dirty="0"/>
          </a:p>
          <a:p>
            <a:r>
              <a:rPr lang="ko-KR" altLang="en-US" sz="2800" dirty="0"/>
              <a:t>센서</a:t>
            </a:r>
            <a:r>
              <a:rPr lang="en-US" altLang="ko-KR" sz="2800" dirty="0"/>
              <a:t>,</a:t>
            </a:r>
            <a:r>
              <a:rPr lang="ko-KR" altLang="en-US" sz="2800" dirty="0"/>
              <a:t> </a:t>
            </a:r>
            <a:r>
              <a:rPr lang="en-US" altLang="ko-KR" sz="2800" dirty="0"/>
              <a:t>Complex Network Analysis,</a:t>
            </a:r>
            <a:r>
              <a:rPr lang="ko-KR" altLang="en-US" sz="2800" dirty="0"/>
              <a:t> </a:t>
            </a:r>
            <a:r>
              <a:rPr lang="en-US" altLang="ko-KR" sz="2800" dirty="0"/>
              <a:t>Low Level HW, </a:t>
            </a:r>
            <a:r>
              <a:rPr lang="is-IS" altLang="ko-KR" sz="2800" dirty="0"/>
              <a:t>…</a:t>
            </a:r>
          </a:p>
          <a:p>
            <a:r>
              <a:rPr lang="ko-KR" altLang="en-US" sz="2800" dirty="0"/>
              <a:t>따라서 논문의 </a:t>
            </a:r>
            <a:r>
              <a:rPr lang="en-US" altLang="ko-KR" sz="2800" dirty="0"/>
              <a:t>Background Section</a:t>
            </a:r>
            <a:r>
              <a:rPr lang="ko-KR" altLang="en-US" sz="2800" dirty="0"/>
              <a:t>이 매우 중요</a:t>
            </a:r>
            <a:endParaRPr lang="en-US" altLang="ko-KR" sz="2800" dirty="0"/>
          </a:p>
          <a:p>
            <a:r>
              <a:rPr lang="ko-KR" altLang="en-US" sz="2800" dirty="0"/>
              <a:t>전체적으로 사람들이 기존에 몰랐던 </a:t>
            </a:r>
            <a:r>
              <a:rPr lang="en-US" altLang="ko-KR" sz="2800" dirty="0"/>
              <a:t>term</a:t>
            </a:r>
            <a:r>
              <a:rPr lang="ko-KR" altLang="en-US" sz="2800" dirty="0"/>
              <a:t>을 이해하고 논문 전체를 포기하지 않고 읽게 만들어야 함</a:t>
            </a:r>
            <a:r>
              <a:rPr lang="en-US" altLang="ko-KR" sz="2800" dirty="0"/>
              <a:t>.</a:t>
            </a:r>
            <a:r>
              <a:rPr lang="ko-KR" altLang="en-US" sz="2800" dirty="0"/>
              <a:t> </a:t>
            </a:r>
            <a:endParaRPr lang="en-US" altLang="ko-KR" sz="2800" dirty="0"/>
          </a:p>
          <a:p>
            <a:r>
              <a:rPr lang="ko-KR" altLang="en-US" sz="2800" dirty="0"/>
              <a:t>이해하기 쉽고 눈에 보이는 </a:t>
            </a:r>
            <a:r>
              <a:rPr lang="en-US" altLang="ko-KR" sz="2800" dirty="0"/>
              <a:t>Evaluation</a:t>
            </a:r>
          </a:p>
          <a:p>
            <a:pPr lvl="1"/>
            <a:r>
              <a:rPr lang="ko-KR" altLang="en-US" sz="2400" dirty="0"/>
              <a:t>잘 날라가는 드론이 떨어진다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endParaRPr lang="en-US" altLang="ko-KR" sz="2400" dirty="0"/>
          </a:p>
          <a:p>
            <a:pPr lvl="1"/>
            <a:r>
              <a:rPr lang="ko-KR" altLang="en-US" sz="2400" dirty="0"/>
              <a:t>메모리 비트가 바뀌었는데 루트 권한을 받는다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endParaRPr lang="en-US" altLang="ko-KR" sz="2400" dirty="0"/>
          </a:p>
          <a:p>
            <a:pPr lvl="1"/>
            <a:r>
              <a:rPr lang="ko-KR" altLang="en-US" sz="2400" dirty="0"/>
              <a:t>비트 코인으로 돈을 번다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97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공격 논문 </a:t>
            </a:r>
            <a:r>
              <a:rPr lang="en-US" altLang="ko-KR" dirty="0"/>
              <a:t>vs. </a:t>
            </a:r>
            <a:r>
              <a:rPr lang="ko-KR" altLang="en-US" dirty="0"/>
              <a:t>수비 논문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400" dirty="0"/>
              <a:t>공격 논문</a:t>
            </a:r>
            <a:endParaRPr lang="en-US" altLang="ko-KR" sz="2400" dirty="0"/>
          </a:p>
          <a:p>
            <a:pPr lvl="1"/>
            <a:r>
              <a:rPr lang="ko-KR" altLang="en-US" sz="2000" dirty="0"/>
              <a:t>보안 학회가 아닌 </a:t>
            </a:r>
            <a:r>
              <a:rPr lang="en-US" altLang="ko-KR" sz="2000" dirty="0"/>
              <a:t>Top </a:t>
            </a:r>
            <a:r>
              <a:rPr lang="ko-KR" altLang="en-US" sz="2000" dirty="0"/>
              <a:t>학회에 나온 논문</a:t>
            </a:r>
            <a:r>
              <a:rPr lang="en-US" altLang="ko-KR" sz="2000" dirty="0"/>
              <a:t>,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lvl="1"/>
            <a:r>
              <a:rPr lang="ko-KR" altLang="en-US" sz="2000" dirty="0"/>
              <a:t>실제 서비스되고</a:t>
            </a:r>
            <a:r>
              <a:rPr lang="en-US" altLang="ko-KR" sz="2000" dirty="0"/>
              <a:t>,</a:t>
            </a:r>
            <a:r>
              <a:rPr lang="ko-KR" altLang="en-US" sz="2000" dirty="0"/>
              <a:t> 많은 사람이 쓰기 있고</a:t>
            </a:r>
            <a:r>
              <a:rPr lang="en-US" altLang="ko-KR" sz="2000" dirty="0"/>
              <a:t>,</a:t>
            </a:r>
            <a:r>
              <a:rPr lang="ko-KR" altLang="en-US" sz="2000" dirty="0"/>
              <a:t> 공격 방식이 새롭고</a:t>
            </a:r>
            <a:r>
              <a:rPr lang="en-US" altLang="ko-KR" sz="2000" dirty="0"/>
              <a:t>,</a:t>
            </a:r>
            <a:r>
              <a:rPr lang="ko-KR" altLang="en-US" sz="2000" dirty="0"/>
              <a:t> </a:t>
            </a:r>
            <a:r>
              <a:rPr lang="en-US" altLang="ko-KR" sz="2000" dirty="0"/>
              <a:t>…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lvl="1"/>
            <a:r>
              <a:rPr lang="en-US" altLang="ko-KR" sz="2000" dirty="0"/>
              <a:t>Intro,</a:t>
            </a:r>
            <a:r>
              <a:rPr lang="ko-KR" altLang="en-US" sz="2000" dirty="0"/>
              <a:t> </a:t>
            </a:r>
            <a:r>
              <a:rPr lang="en-US" altLang="ko-KR" sz="2000" dirty="0"/>
              <a:t>Background, Attack Overview, Attack Design, Experiment, … </a:t>
            </a:r>
          </a:p>
          <a:p>
            <a:pPr lvl="1"/>
            <a:r>
              <a:rPr lang="ko-KR" altLang="en-US" sz="2000" dirty="0"/>
              <a:t>새로운 공격 논문은 새로운 문제를 찾는 것이고 따라서 문제가 어려울 경우 </a:t>
            </a:r>
            <a:r>
              <a:rPr lang="en-US" altLang="ko-KR" sz="2000" dirty="0"/>
              <a:t>citation </a:t>
            </a:r>
            <a:r>
              <a:rPr lang="ko-KR" altLang="en-US" sz="2000" dirty="0"/>
              <a:t>가능성 높음</a:t>
            </a:r>
            <a:endParaRPr lang="en-US" altLang="ko-KR" sz="2000" dirty="0"/>
          </a:p>
          <a:p>
            <a:r>
              <a:rPr lang="ko-KR" altLang="en-US" sz="2400" dirty="0"/>
              <a:t>수비 논문 </a:t>
            </a:r>
            <a:endParaRPr lang="en-US" altLang="ko-KR" sz="2400" dirty="0"/>
          </a:p>
          <a:p>
            <a:pPr lvl="1"/>
            <a:r>
              <a:rPr lang="ko-KR" altLang="en-US" sz="2000" dirty="0"/>
              <a:t>보안학회에 나온 공격 논문에 대한 수비 </a:t>
            </a:r>
            <a:endParaRPr lang="en-US" altLang="ko-KR" sz="2000" dirty="0"/>
          </a:p>
          <a:p>
            <a:pPr lvl="1"/>
            <a:r>
              <a:rPr lang="ko-KR" altLang="en-US" sz="2000" dirty="0"/>
              <a:t>빨라야 하고</a:t>
            </a:r>
            <a:r>
              <a:rPr lang="en-US" altLang="ko-KR" sz="2000" dirty="0"/>
              <a:t>,</a:t>
            </a:r>
            <a:r>
              <a:rPr lang="ko-KR" altLang="en-US" sz="2000" dirty="0"/>
              <a:t> 새로운 공격이 생기지 말아야 하고</a:t>
            </a:r>
            <a:r>
              <a:rPr lang="en-US" altLang="ko-KR" sz="2000" dirty="0"/>
              <a:t>,</a:t>
            </a:r>
            <a:r>
              <a:rPr lang="ko-KR" altLang="en-US" sz="2000" dirty="0"/>
              <a:t> 불편하지 말아야 하고</a:t>
            </a:r>
            <a:r>
              <a:rPr lang="en-US" altLang="ko-KR" sz="2000" dirty="0"/>
              <a:t>,</a:t>
            </a:r>
            <a:r>
              <a:rPr lang="ko-KR" altLang="en-US" sz="2000" dirty="0"/>
              <a:t> 기존에 없었어야 하고</a:t>
            </a:r>
            <a:r>
              <a:rPr lang="en-US" altLang="ko-KR" sz="2000" dirty="0"/>
              <a:t>,</a:t>
            </a:r>
            <a:r>
              <a:rPr lang="ko-KR" altLang="en-US" sz="2000" dirty="0"/>
              <a:t> 수비 때문에 늦어지면 안 되고</a:t>
            </a:r>
            <a:r>
              <a:rPr lang="en-US" altLang="ko-KR" sz="2000" dirty="0"/>
              <a:t>…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lvl="1"/>
            <a:r>
              <a:rPr lang="ko-KR" altLang="en-US" sz="2000" dirty="0"/>
              <a:t>기존 논문에 대한 확실한 이해</a:t>
            </a:r>
            <a:endParaRPr lang="en-US" altLang="ko-KR" sz="2000" dirty="0"/>
          </a:p>
          <a:p>
            <a:pPr lvl="1"/>
            <a:r>
              <a:rPr lang="ko-KR" altLang="en-US" sz="2000" dirty="0"/>
              <a:t>따라서 </a:t>
            </a:r>
            <a:r>
              <a:rPr lang="en-US" altLang="ko-KR" sz="2000" dirty="0"/>
              <a:t>Red Ocean </a:t>
            </a:r>
            <a:r>
              <a:rPr lang="ko-KR" altLang="en-US" sz="2000" dirty="0"/>
              <a:t>분야의 </a:t>
            </a:r>
            <a:r>
              <a:rPr lang="en-US" altLang="ko-KR" sz="2000" dirty="0"/>
              <a:t>defense </a:t>
            </a:r>
            <a:r>
              <a:rPr lang="ko-KR" altLang="en-US" sz="2000" dirty="0"/>
              <a:t>논문은 엄청 쓰기 힘듬</a:t>
            </a:r>
            <a:r>
              <a:rPr lang="en-US" altLang="ko-KR" sz="2000" dirty="0"/>
              <a:t>.</a:t>
            </a:r>
            <a:r>
              <a:rPr lang="ko-KR" altLang="en-US" sz="2000" dirty="0"/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7B82-E077-C343-B58A-DF238AFF07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4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151894</TotalTime>
  <Words>1532</Words>
  <Application>Microsoft Macintosh PowerPoint</Application>
  <PresentationFormat>화면 슬라이드 쇼(4:3)</PresentationFormat>
  <Paragraphs>242</Paragraphs>
  <Slides>25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3" baseType="lpstr">
      <vt:lpstr>나눔손글씨 펜</vt:lpstr>
      <vt:lpstr>맑은 고딕</vt:lpstr>
      <vt:lpstr>Arial</vt:lpstr>
      <vt:lpstr>Calibri</vt:lpstr>
      <vt:lpstr>Courier New</vt:lpstr>
      <vt:lpstr>Wingdings</vt:lpstr>
      <vt:lpstr>Office Theme</vt:lpstr>
      <vt:lpstr>Image</vt:lpstr>
      <vt:lpstr>How to write top conference papers in security?</vt:lpstr>
      <vt:lpstr>Security Top Conferences</vt:lpstr>
      <vt:lpstr>Other Related Top Conferences</vt:lpstr>
      <vt:lpstr>Acceptance Rate</vt:lpstr>
      <vt:lpstr>분야 선정: Red Ocean </vt:lpstr>
      <vt:lpstr>분야 선정: Blue Ocean</vt:lpstr>
      <vt:lpstr>분야: Red Ocean 안의 Blue Ocean</vt:lpstr>
      <vt:lpstr>분야: Blue Ocean 연구 잘 하기</vt:lpstr>
      <vt:lpstr>공격 논문 vs. 수비 논문 </vt:lpstr>
      <vt:lpstr>문제 먼저 혹은 답 먼저?</vt:lpstr>
      <vt:lpstr>Idea 찾기</vt:lpstr>
      <vt:lpstr>논문 구성</vt:lpstr>
      <vt:lpstr>Title, Abstract</vt:lpstr>
      <vt:lpstr>Intro</vt:lpstr>
      <vt:lpstr>Background</vt:lpstr>
      <vt:lpstr>Attack Model</vt:lpstr>
      <vt:lpstr>Overview</vt:lpstr>
      <vt:lpstr>Vulnerabilities and Exploits</vt:lpstr>
      <vt:lpstr>Evaluation</vt:lpstr>
      <vt:lpstr>Discussion</vt:lpstr>
      <vt:lpstr>Related Work and Bibliography</vt:lpstr>
      <vt:lpstr>Concluding Remarks and Future Work</vt:lpstr>
      <vt:lpstr>Responsible Disclosure and Open Source</vt:lpstr>
      <vt:lpstr>논문 제출 후 </vt:lpstr>
      <vt:lpstr>Questions?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YongdaeKim</dc:creator>
  <cp:lastModifiedBy>Microsoft Office User</cp:lastModifiedBy>
  <cp:revision>275</cp:revision>
  <cp:lastPrinted>2015-07-14T13:04:33Z</cp:lastPrinted>
  <dcterms:created xsi:type="dcterms:W3CDTF">2013-04-28T10:23:19Z</dcterms:created>
  <dcterms:modified xsi:type="dcterms:W3CDTF">2019-10-28T23:20:49Z</dcterms:modified>
</cp:coreProperties>
</file>